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Lst>
  <p:sldSz cx="18288000" cy="10287000"/>
  <p:notesSz cx="6858000" cy="9144000"/>
  <p:embeddedFontLst>
    <p:embeddedFont>
      <p:font typeface="Gotham Heavy" charset="1" panose="02000900000000000000"/>
      <p:regular r:id="rId37"/>
    </p:embeddedFont>
    <p:embeddedFont>
      <p:font typeface="JetBrains Mono" charset="1" panose="02010509020102050004"/>
      <p:regular r:id="rId38"/>
    </p:embeddedFont>
    <p:embeddedFont>
      <p:font typeface="Gulfs Display" charset="1" panose="00000500000000000000"/>
      <p:regular r:id="rId39"/>
    </p:embeddedFont>
    <p:embeddedFont>
      <p:font typeface="Gotham Bold" charset="1" panose="00000000000000000000"/>
      <p:regular r:id="rId40"/>
    </p:embeddedFont>
    <p:embeddedFont>
      <p:font typeface="Public Sans" charset="1" panose="00000000000000000000"/>
      <p:regular r:id="rId4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slides/slide19.xml" Type="http://schemas.openxmlformats.org/officeDocument/2006/relationships/slide"/><Relationship Id="rId25" Target="slides/slide20.xml" Type="http://schemas.openxmlformats.org/officeDocument/2006/relationships/slide"/><Relationship Id="rId26" Target="slides/slide21.xml" Type="http://schemas.openxmlformats.org/officeDocument/2006/relationships/slide"/><Relationship Id="rId27" Target="slides/slide22.xml" Type="http://schemas.openxmlformats.org/officeDocument/2006/relationships/slide"/><Relationship Id="rId28" Target="slides/slide23.xml" Type="http://schemas.openxmlformats.org/officeDocument/2006/relationships/slide"/><Relationship Id="rId29" Target="slides/slide24.xml" Type="http://schemas.openxmlformats.org/officeDocument/2006/relationships/slide"/><Relationship Id="rId3" Target="viewProps.xml" Type="http://schemas.openxmlformats.org/officeDocument/2006/relationships/viewProps"/><Relationship Id="rId30" Target="slides/slide25.xml" Type="http://schemas.openxmlformats.org/officeDocument/2006/relationships/slide"/><Relationship Id="rId31" Target="slides/slide26.xml" Type="http://schemas.openxmlformats.org/officeDocument/2006/relationships/slide"/><Relationship Id="rId32" Target="slides/slide27.xml" Type="http://schemas.openxmlformats.org/officeDocument/2006/relationships/slide"/><Relationship Id="rId33" Target="slides/slide28.xml" Type="http://schemas.openxmlformats.org/officeDocument/2006/relationships/slide"/><Relationship Id="rId34" Target="slides/slide29.xml" Type="http://schemas.openxmlformats.org/officeDocument/2006/relationships/slide"/><Relationship Id="rId35" Target="slides/slide30.xml" Type="http://schemas.openxmlformats.org/officeDocument/2006/relationships/slide"/><Relationship Id="rId36" Target="slides/slide31.xml" Type="http://schemas.openxmlformats.org/officeDocument/2006/relationships/slide"/><Relationship Id="rId37" Target="fonts/font37.fntdata" Type="http://schemas.openxmlformats.org/officeDocument/2006/relationships/font"/><Relationship Id="rId38" Target="fonts/font38.fntdata" Type="http://schemas.openxmlformats.org/officeDocument/2006/relationships/font"/><Relationship Id="rId39" Target="fonts/font39.fntdata" Type="http://schemas.openxmlformats.org/officeDocument/2006/relationships/font"/><Relationship Id="rId4" Target="theme/theme1.xml" Type="http://schemas.openxmlformats.org/officeDocument/2006/relationships/theme"/><Relationship Id="rId40" Target="fonts/font40.fntdata" Type="http://schemas.openxmlformats.org/officeDocument/2006/relationships/font"/><Relationship Id="rId41" Target="fonts/font41.fntdata" Type="http://schemas.openxmlformats.org/officeDocument/2006/relationships/font"/><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s>
</file>

<file path=ppt/slides/slide1.xml><?xml version="1.0" encoding="utf-8"?>
<p:sld xmlns:p="http://schemas.openxmlformats.org/presentationml/2006/main" xmlns:a="http://schemas.openxmlformats.org/drawingml/2006/main">
  <p:cSld>
    <p:bg>
      <p:bgPr>
        <a:solidFill>
          <a:srgbClr val="FFECE4"/>
        </a:solidFill>
      </p:bgPr>
    </p:bg>
    <p:spTree>
      <p:nvGrpSpPr>
        <p:cNvPr id="1" name=""/>
        <p:cNvGrpSpPr/>
        <p:nvPr/>
      </p:nvGrpSpPr>
      <p:grpSpPr>
        <a:xfrm>
          <a:off x="0" y="0"/>
          <a:ext cx="0" cy="0"/>
          <a:chOff x="0" y="0"/>
          <a:chExt cx="0" cy="0"/>
        </a:xfrm>
      </p:grpSpPr>
      <p:sp>
        <p:nvSpPr>
          <p:cNvPr name="TextBox 2" id="2"/>
          <p:cNvSpPr txBox="true"/>
          <p:nvPr/>
        </p:nvSpPr>
        <p:spPr>
          <a:xfrm rot="0">
            <a:off x="1609009" y="1907817"/>
            <a:ext cx="15069983" cy="4558039"/>
          </a:xfrm>
          <a:prstGeom prst="rect">
            <a:avLst/>
          </a:prstGeom>
        </p:spPr>
        <p:txBody>
          <a:bodyPr anchor="t" rtlCol="false" tIns="0" lIns="0" bIns="0" rIns="0">
            <a:spAutoFit/>
          </a:bodyPr>
          <a:lstStyle/>
          <a:p>
            <a:pPr algn="ctr">
              <a:lnSpc>
                <a:spcPts val="35503"/>
              </a:lnSpc>
            </a:pPr>
            <a:r>
              <a:rPr lang="en-US" b="true" sz="30606">
                <a:solidFill>
                  <a:srgbClr val="F23F0A">
                    <a:alpha val="81961"/>
                  </a:srgbClr>
                </a:solidFill>
                <a:latin typeface="Gotham Heavy"/>
                <a:ea typeface="Gotham Heavy"/>
                <a:cs typeface="Gotham Heavy"/>
                <a:sym typeface="Gotham Heavy"/>
              </a:rPr>
              <a:t>NOAH</a:t>
            </a:r>
          </a:p>
        </p:txBody>
      </p:sp>
      <p:sp>
        <p:nvSpPr>
          <p:cNvPr name="TextBox 3" id="3"/>
          <p:cNvSpPr txBox="true"/>
          <p:nvPr/>
        </p:nvSpPr>
        <p:spPr>
          <a:xfrm rot="0">
            <a:off x="15371617" y="720495"/>
            <a:ext cx="1887683" cy="6008276"/>
          </a:xfrm>
          <a:prstGeom prst="rect">
            <a:avLst/>
          </a:prstGeom>
        </p:spPr>
        <p:txBody>
          <a:bodyPr anchor="t" rtlCol="false" tIns="0" lIns="0" bIns="0" rIns="0">
            <a:spAutoFit/>
          </a:bodyPr>
          <a:lstStyle/>
          <a:p>
            <a:pPr algn="ctr">
              <a:lnSpc>
                <a:spcPts val="46836"/>
              </a:lnSpc>
            </a:pPr>
            <a:r>
              <a:rPr lang="en-US" b="true" sz="40375">
                <a:solidFill>
                  <a:srgbClr val="F23F0A">
                    <a:alpha val="76863"/>
                  </a:srgbClr>
                </a:solidFill>
                <a:latin typeface="Gotham Heavy"/>
                <a:ea typeface="Gotham Heavy"/>
                <a:cs typeface="Gotham Heavy"/>
                <a:sym typeface="Gotham Heavy"/>
              </a:rPr>
              <a:t>.</a:t>
            </a:r>
          </a:p>
        </p:txBody>
      </p:sp>
      <p:sp>
        <p:nvSpPr>
          <p:cNvPr name="TextBox 4" id="4"/>
          <p:cNvSpPr txBox="true"/>
          <p:nvPr/>
        </p:nvSpPr>
        <p:spPr>
          <a:xfrm rot="0">
            <a:off x="5612992" y="5816508"/>
            <a:ext cx="13077814" cy="649348"/>
          </a:xfrm>
          <a:prstGeom prst="rect">
            <a:avLst/>
          </a:prstGeom>
        </p:spPr>
        <p:txBody>
          <a:bodyPr anchor="t" rtlCol="false" tIns="0" lIns="0" bIns="0" rIns="0">
            <a:spAutoFit/>
          </a:bodyPr>
          <a:lstStyle/>
          <a:p>
            <a:pPr algn="l">
              <a:lnSpc>
                <a:spcPts val="5162"/>
              </a:lnSpc>
            </a:pPr>
            <a:r>
              <a:rPr lang="en-US" sz="4825">
                <a:solidFill>
                  <a:srgbClr val="000000"/>
                </a:solidFill>
                <a:latin typeface="JetBrains Mono"/>
                <a:ea typeface="JetBrains Mono"/>
                <a:cs typeface="JetBrains Mono"/>
                <a:sym typeface="JetBrains Mono"/>
              </a:rPr>
              <a:t>FAITH THAT FLOATED</a:t>
            </a:r>
          </a:p>
        </p:txBody>
      </p:sp>
      <p:sp>
        <p:nvSpPr>
          <p:cNvPr name="TextBox 5" id="5"/>
          <p:cNvSpPr txBox="true"/>
          <p:nvPr/>
        </p:nvSpPr>
        <p:spPr>
          <a:xfrm rot="0">
            <a:off x="11923698" y="8442025"/>
            <a:ext cx="6238442" cy="395869"/>
          </a:xfrm>
          <a:prstGeom prst="rect">
            <a:avLst/>
          </a:prstGeom>
        </p:spPr>
        <p:txBody>
          <a:bodyPr anchor="t" rtlCol="false" tIns="0" lIns="0" bIns="0" rIns="0">
            <a:spAutoFit/>
          </a:bodyPr>
          <a:lstStyle/>
          <a:p>
            <a:pPr algn="ctr">
              <a:lnSpc>
                <a:spcPts val="3129"/>
              </a:lnSpc>
              <a:spcBef>
                <a:spcPct val="0"/>
              </a:spcBef>
            </a:pPr>
            <a:r>
              <a:rPr lang="en-US" sz="2924">
                <a:solidFill>
                  <a:srgbClr val="000000"/>
                </a:solidFill>
                <a:latin typeface="JetBrains Mono"/>
                <a:ea typeface="JetBrains Mono"/>
                <a:cs typeface="JetBrains Mono"/>
                <a:sym typeface="JetBrains Mono"/>
              </a:rPr>
              <a:t>THE CASE OF THE RIGHTOUS MAN</a:t>
            </a:r>
          </a:p>
        </p:txBody>
      </p:sp>
    </p:spTree>
  </p:cSld>
  <p:clrMapOvr>
    <a:masterClrMapping/>
  </p:clrMapOvr>
</p:sld>
</file>

<file path=ppt/slides/slide10.xml><?xml version="1.0" encoding="utf-8"?>
<p:sld xmlns:p="http://schemas.openxmlformats.org/presentationml/2006/main" xmlns:a="http://schemas.openxmlformats.org/drawingml/2006/main">
  <p:cSld>
    <p:bg>
      <p:bgPr>
        <a:solidFill>
          <a:srgbClr val="FFECE4"/>
        </a:solidFill>
      </p:bgPr>
    </p:bg>
    <p:spTree>
      <p:nvGrpSpPr>
        <p:cNvPr id="1" name=""/>
        <p:cNvGrpSpPr/>
        <p:nvPr/>
      </p:nvGrpSpPr>
      <p:grpSpPr>
        <a:xfrm>
          <a:off x="0" y="0"/>
          <a:ext cx="0" cy="0"/>
          <a:chOff x="0" y="0"/>
          <a:chExt cx="0" cy="0"/>
        </a:xfrm>
      </p:grpSpPr>
      <p:grpSp>
        <p:nvGrpSpPr>
          <p:cNvPr name="Group 2" id="2"/>
          <p:cNvGrpSpPr/>
          <p:nvPr/>
        </p:nvGrpSpPr>
        <p:grpSpPr>
          <a:xfrm rot="0">
            <a:off x="551536" y="2305896"/>
            <a:ext cx="16197453" cy="992871"/>
            <a:chOff x="0" y="0"/>
            <a:chExt cx="4265996" cy="261497"/>
          </a:xfrm>
        </p:grpSpPr>
        <p:sp>
          <p:nvSpPr>
            <p:cNvPr name="Freeform 3" id="3"/>
            <p:cNvSpPr/>
            <p:nvPr/>
          </p:nvSpPr>
          <p:spPr>
            <a:xfrm flipH="false" flipV="false" rot="0">
              <a:off x="0" y="0"/>
              <a:ext cx="4265996" cy="261497"/>
            </a:xfrm>
            <a:custGeom>
              <a:avLst/>
              <a:gdLst/>
              <a:ahLst/>
              <a:cxnLst/>
              <a:rect r="r" b="b" t="t" l="l"/>
              <a:pathLst>
                <a:path h="261497" w="4265996">
                  <a:moveTo>
                    <a:pt x="0" y="0"/>
                  </a:moveTo>
                  <a:lnTo>
                    <a:pt x="4265996" y="0"/>
                  </a:lnTo>
                  <a:lnTo>
                    <a:pt x="4265996" y="261497"/>
                  </a:lnTo>
                  <a:lnTo>
                    <a:pt x="0" y="261497"/>
                  </a:lnTo>
                  <a:close/>
                </a:path>
              </a:pathLst>
            </a:custGeom>
            <a:solidFill>
              <a:srgbClr val="F23F0A">
                <a:alpha val="69804"/>
              </a:srgbClr>
            </a:solidFill>
          </p:spPr>
        </p:sp>
        <p:sp>
          <p:nvSpPr>
            <p:cNvPr name="TextBox 4" id="4"/>
            <p:cNvSpPr txBox="true"/>
            <p:nvPr/>
          </p:nvSpPr>
          <p:spPr>
            <a:xfrm>
              <a:off x="0" y="-38100"/>
              <a:ext cx="4265996" cy="299597"/>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551536" y="66675"/>
            <a:ext cx="15801503" cy="13921711"/>
          </a:xfrm>
          <a:prstGeom prst="rect">
            <a:avLst/>
          </a:prstGeom>
        </p:spPr>
        <p:txBody>
          <a:bodyPr anchor="t" rtlCol="false" tIns="0" lIns="0" bIns="0" rIns="0">
            <a:spAutoFit/>
          </a:bodyPr>
          <a:lstStyle/>
          <a:p>
            <a:pPr algn="l">
              <a:lnSpc>
                <a:spcPts val="5040"/>
              </a:lnSpc>
            </a:pPr>
          </a:p>
          <a:p>
            <a:pPr algn="l">
              <a:lnSpc>
                <a:spcPts val="5040"/>
              </a:lnSpc>
            </a:pPr>
            <a:r>
              <a:rPr lang="en-US" sz="4710">
                <a:solidFill>
                  <a:srgbClr val="000000"/>
                </a:solidFill>
                <a:latin typeface="JetBrains Mono"/>
                <a:ea typeface="JetBrains Mono"/>
                <a:cs typeface="JetBrains Mono"/>
                <a:sym typeface="JetBrains Mono"/>
              </a:rPr>
              <a:t>God gave Noah the instructions, then told him how. </a:t>
            </a:r>
          </a:p>
          <a:p>
            <a:pPr algn="l">
              <a:lnSpc>
                <a:spcPts val="5040"/>
              </a:lnSpc>
            </a:pPr>
          </a:p>
          <a:p>
            <a:pPr algn="l">
              <a:lnSpc>
                <a:spcPts val="5040"/>
              </a:lnSpc>
            </a:pPr>
            <a:r>
              <a:rPr lang="en-US" sz="4710">
                <a:solidFill>
                  <a:srgbClr val="000000"/>
                </a:solidFill>
                <a:latin typeface="JetBrains Mono"/>
                <a:ea typeface="JetBrains Mono"/>
                <a:cs typeface="JetBrains Mono"/>
                <a:sym typeface="JetBrains Mono"/>
              </a:rPr>
              <a:t>Total destruction of everything under heaven</a:t>
            </a:r>
          </a:p>
          <a:p>
            <a:pPr algn="l">
              <a:lnSpc>
                <a:spcPts val="5040"/>
              </a:lnSpc>
            </a:pPr>
          </a:p>
          <a:p>
            <a:pPr algn="l">
              <a:lnSpc>
                <a:spcPts val="5040"/>
              </a:lnSpc>
            </a:pPr>
          </a:p>
          <a:p>
            <a:pPr algn="l">
              <a:lnSpc>
                <a:spcPts val="5040"/>
              </a:lnSpc>
            </a:pPr>
            <a:r>
              <a:rPr lang="en-US" sz="4710">
                <a:solidFill>
                  <a:srgbClr val="000000"/>
                </a:solidFill>
                <a:latin typeface="JetBrains Mono"/>
                <a:ea typeface="JetBrains Mono"/>
                <a:cs typeface="JetBrains Mono"/>
                <a:sym typeface="JetBrains Mono"/>
              </a:rPr>
              <a:t>God makes a covenant with Noah. Tells him he will get on the ship with his wife, his sons and their wives.They would also take two of every animal. He instructed them to get all the food they would need for the family and the animals.</a:t>
            </a:r>
          </a:p>
          <a:p>
            <a:pPr algn="l">
              <a:lnSpc>
                <a:spcPts val="5040"/>
              </a:lnSpc>
            </a:pPr>
          </a:p>
          <a:p>
            <a:pPr algn="l">
              <a:lnSpc>
                <a:spcPts val="5040"/>
              </a:lnSpc>
            </a:pPr>
            <a:r>
              <a:rPr lang="en-US" sz="4710">
                <a:solidFill>
                  <a:srgbClr val="000000"/>
                </a:solidFill>
                <a:latin typeface="JetBrains Mono"/>
                <a:ea typeface="JetBrains Mono"/>
                <a:cs typeface="JetBrains Mono"/>
                <a:sym typeface="JetBrains Mono"/>
              </a:rPr>
              <a:t>Noah did everything God told him to do. No questions asked.</a:t>
            </a:r>
          </a:p>
          <a:p>
            <a:pPr algn="l">
              <a:lnSpc>
                <a:spcPts val="5040"/>
              </a:lnSpc>
            </a:pPr>
          </a:p>
          <a:p>
            <a:pPr algn="l">
              <a:lnSpc>
                <a:spcPts val="5040"/>
              </a:lnSpc>
            </a:pPr>
          </a:p>
          <a:p>
            <a:pPr algn="l">
              <a:lnSpc>
                <a:spcPts val="5040"/>
              </a:lnSpc>
            </a:pPr>
          </a:p>
          <a:p>
            <a:pPr algn="l">
              <a:lnSpc>
                <a:spcPts val="5040"/>
              </a:lnSpc>
            </a:pPr>
          </a:p>
          <a:p>
            <a:pPr algn="l">
              <a:lnSpc>
                <a:spcPts val="5040"/>
              </a:lnSpc>
            </a:pPr>
          </a:p>
          <a:p>
            <a:pPr algn="l">
              <a:lnSpc>
                <a:spcPts val="5040"/>
              </a:lnSpc>
            </a:pPr>
            <a:r>
              <a:rPr lang="en-US" sz="4710">
                <a:solidFill>
                  <a:srgbClr val="000000"/>
                </a:solidFill>
                <a:latin typeface="JetBrains Mono"/>
                <a:ea typeface="JetBrains Mono"/>
                <a:cs typeface="JetBrains Mono"/>
                <a:sym typeface="JetBrains Mono"/>
              </a:rPr>
              <a:t> </a:t>
            </a:r>
          </a:p>
        </p:txBody>
      </p:sp>
    </p:spTree>
  </p:cSld>
  <p:clrMapOvr>
    <a:masterClrMapping/>
  </p:clrMapOvr>
</p:sld>
</file>

<file path=ppt/slides/slide11.xml><?xml version="1.0" encoding="utf-8"?>
<p:sld xmlns:p="http://schemas.openxmlformats.org/presentationml/2006/main" xmlns:a="http://schemas.openxmlformats.org/drawingml/2006/main" xmlns:r="http://schemas.openxmlformats.org/officeDocument/2006/relationships">
  <p:cSld>
    <p:bg>
      <p:bgPr>
        <a:solidFill>
          <a:srgbClr val="FFECE4"/>
        </a:solidFill>
      </p:bgPr>
    </p:bg>
    <p:spTree>
      <p:nvGrpSpPr>
        <p:cNvPr id="1" name=""/>
        <p:cNvGrpSpPr/>
        <p:nvPr/>
      </p:nvGrpSpPr>
      <p:grpSpPr>
        <a:xfrm>
          <a:off x="0" y="0"/>
          <a:ext cx="0" cy="0"/>
          <a:chOff x="0" y="0"/>
          <a:chExt cx="0" cy="0"/>
        </a:xfrm>
      </p:grpSpPr>
      <p:grpSp>
        <p:nvGrpSpPr>
          <p:cNvPr name="Group 2" id="2"/>
          <p:cNvGrpSpPr/>
          <p:nvPr/>
        </p:nvGrpSpPr>
        <p:grpSpPr>
          <a:xfrm rot="0">
            <a:off x="547662" y="3274203"/>
            <a:ext cx="10520843" cy="2216973"/>
            <a:chOff x="0" y="0"/>
            <a:chExt cx="2770922" cy="583894"/>
          </a:xfrm>
        </p:grpSpPr>
        <p:sp>
          <p:nvSpPr>
            <p:cNvPr name="Freeform 3" id="3"/>
            <p:cNvSpPr/>
            <p:nvPr/>
          </p:nvSpPr>
          <p:spPr>
            <a:xfrm flipH="false" flipV="false" rot="0">
              <a:off x="0" y="0"/>
              <a:ext cx="2770922" cy="583894"/>
            </a:xfrm>
            <a:custGeom>
              <a:avLst/>
              <a:gdLst/>
              <a:ahLst/>
              <a:cxnLst/>
              <a:rect r="r" b="b" t="t" l="l"/>
              <a:pathLst>
                <a:path h="583894" w="2770922">
                  <a:moveTo>
                    <a:pt x="0" y="0"/>
                  </a:moveTo>
                  <a:lnTo>
                    <a:pt x="2770922" y="0"/>
                  </a:lnTo>
                  <a:lnTo>
                    <a:pt x="2770922" y="583894"/>
                  </a:lnTo>
                  <a:lnTo>
                    <a:pt x="0" y="583894"/>
                  </a:lnTo>
                  <a:close/>
                </a:path>
              </a:pathLst>
            </a:custGeom>
            <a:solidFill>
              <a:srgbClr val="F23F0A">
                <a:alpha val="69804"/>
              </a:srgbClr>
            </a:solidFill>
          </p:spPr>
        </p:sp>
        <p:sp>
          <p:nvSpPr>
            <p:cNvPr name="TextBox 4" id="4"/>
            <p:cNvSpPr txBox="true"/>
            <p:nvPr/>
          </p:nvSpPr>
          <p:spPr>
            <a:xfrm>
              <a:off x="0" y="-38100"/>
              <a:ext cx="2770922" cy="621994"/>
            </a:xfrm>
            <a:prstGeom prst="rect">
              <a:avLst/>
            </a:prstGeom>
          </p:spPr>
          <p:txBody>
            <a:bodyPr anchor="ctr" rtlCol="false" tIns="50800" lIns="50800" bIns="50800" rIns="50800"/>
            <a:lstStyle/>
            <a:p>
              <a:pPr algn="ctr">
                <a:lnSpc>
                  <a:spcPts val="2659"/>
                </a:lnSpc>
              </a:pPr>
            </a:p>
          </p:txBody>
        </p:sp>
      </p:grpSp>
      <p:sp>
        <p:nvSpPr>
          <p:cNvPr name="Freeform 5" id="5"/>
          <p:cNvSpPr/>
          <p:nvPr/>
        </p:nvSpPr>
        <p:spPr>
          <a:xfrm flipH="false" flipV="false" rot="0">
            <a:off x="11068505" y="2788200"/>
            <a:ext cx="11809174" cy="11809174"/>
          </a:xfrm>
          <a:custGeom>
            <a:avLst/>
            <a:gdLst/>
            <a:ahLst/>
            <a:cxnLst/>
            <a:rect r="r" b="b" t="t" l="l"/>
            <a:pathLst>
              <a:path h="11809174" w="11809174">
                <a:moveTo>
                  <a:pt x="0" y="0"/>
                </a:moveTo>
                <a:lnTo>
                  <a:pt x="11809174" y="0"/>
                </a:lnTo>
                <a:lnTo>
                  <a:pt x="11809174" y="11809174"/>
                </a:lnTo>
                <a:lnTo>
                  <a:pt x="0" y="1180917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6" id="6"/>
          <p:cNvSpPr txBox="true"/>
          <p:nvPr/>
        </p:nvSpPr>
        <p:spPr>
          <a:xfrm rot="0">
            <a:off x="547662" y="553988"/>
            <a:ext cx="6119464" cy="324982"/>
          </a:xfrm>
          <a:prstGeom prst="rect">
            <a:avLst/>
          </a:prstGeom>
        </p:spPr>
        <p:txBody>
          <a:bodyPr anchor="t" rtlCol="false" tIns="0" lIns="0" bIns="0" rIns="0">
            <a:spAutoFit/>
          </a:bodyPr>
          <a:lstStyle/>
          <a:p>
            <a:pPr algn="l">
              <a:lnSpc>
                <a:spcPts val="2542"/>
              </a:lnSpc>
            </a:pPr>
            <a:r>
              <a:rPr lang="en-US" sz="2376">
                <a:solidFill>
                  <a:srgbClr val="000000"/>
                </a:solidFill>
                <a:latin typeface="JetBrains Mono"/>
                <a:ea typeface="JetBrains Mono"/>
                <a:cs typeface="JetBrains Mono"/>
                <a:sym typeface="JetBrains Mono"/>
              </a:rPr>
              <a:t>GENESIS 7</a:t>
            </a:r>
          </a:p>
        </p:txBody>
      </p:sp>
      <p:sp>
        <p:nvSpPr>
          <p:cNvPr name="TextBox 7" id="7"/>
          <p:cNvSpPr txBox="true"/>
          <p:nvPr/>
        </p:nvSpPr>
        <p:spPr>
          <a:xfrm rot="0">
            <a:off x="547662" y="2426250"/>
            <a:ext cx="10562675" cy="6624836"/>
          </a:xfrm>
          <a:prstGeom prst="rect">
            <a:avLst/>
          </a:prstGeom>
        </p:spPr>
        <p:txBody>
          <a:bodyPr anchor="t" rtlCol="false" tIns="0" lIns="0" bIns="0" rIns="0">
            <a:spAutoFit/>
          </a:bodyPr>
          <a:lstStyle/>
          <a:p>
            <a:pPr algn="ctr" marL="0" indent="0" lvl="0">
              <a:lnSpc>
                <a:spcPts val="26564"/>
              </a:lnSpc>
              <a:spcBef>
                <a:spcPct val="0"/>
              </a:spcBef>
            </a:pPr>
            <a:r>
              <a:rPr lang="en-US" b="true" sz="18974">
                <a:solidFill>
                  <a:srgbClr val="000000"/>
                </a:solidFill>
                <a:latin typeface="Gotham Bold"/>
                <a:ea typeface="Gotham Bold"/>
                <a:cs typeface="Gotham Bold"/>
                <a:sym typeface="Gotham Bold"/>
              </a:rPr>
              <a:t>Enteringthe Ark</a:t>
            </a:r>
          </a:p>
        </p:txBody>
      </p:sp>
    </p:spTree>
  </p:cSld>
  <p:clrMapOvr>
    <a:masterClrMapping/>
  </p:clrMapOvr>
</p:sld>
</file>

<file path=ppt/slides/slide12.xml><?xml version="1.0" encoding="utf-8"?>
<p:sld xmlns:p="http://schemas.openxmlformats.org/presentationml/2006/main" xmlns:a="http://schemas.openxmlformats.org/drawingml/2006/main">
  <p:cSld>
    <p:bg>
      <p:bgPr>
        <a:solidFill>
          <a:srgbClr val="FFECE4"/>
        </a:solidFill>
      </p:bgPr>
    </p:bg>
    <p:spTree>
      <p:nvGrpSpPr>
        <p:cNvPr id="1" name=""/>
        <p:cNvGrpSpPr/>
        <p:nvPr/>
      </p:nvGrpSpPr>
      <p:grpSpPr>
        <a:xfrm>
          <a:off x="0" y="0"/>
          <a:ext cx="0" cy="0"/>
          <a:chOff x="0" y="0"/>
          <a:chExt cx="0" cy="0"/>
        </a:xfrm>
      </p:grpSpPr>
      <p:grpSp>
        <p:nvGrpSpPr>
          <p:cNvPr name="Group 2" id="2"/>
          <p:cNvGrpSpPr/>
          <p:nvPr/>
        </p:nvGrpSpPr>
        <p:grpSpPr>
          <a:xfrm rot="0">
            <a:off x="216002" y="162001"/>
            <a:ext cx="13256833" cy="1093132"/>
            <a:chOff x="0" y="0"/>
            <a:chExt cx="3491511" cy="287903"/>
          </a:xfrm>
        </p:grpSpPr>
        <p:sp>
          <p:nvSpPr>
            <p:cNvPr name="Freeform 3" id="3"/>
            <p:cNvSpPr/>
            <p:nvPr/>
          </p:nvSpPr>
          <p:spPr>
            <a:xfrm flipH="false" flipV="false" rot="0">
              <a:off x="0" y="0"/>
              <a:ext cx="3491512" cy="287903"/>
            </a:xfrm>
            <a:custGeom>
              <a:avLst/>
              <a:gdLst/>
              <a:ahLst/>
              <a:cxnLst/>
              <a:rect r="r" b="b" t="t" l="l"/>
              <a:pathLst>
                <a:path h="287903" w="3491512">
                  <a:moveTo>
                    <a:pt x="0" y="0"/>
                  </a:moveTo>
                  <a:lnTo>
                    <a:pt x="3491512" y="0"/>
                  </a:lnTo>
                  <a:lnTo>
                    <a:pt x="3491512" y="287903"/>
                  </a:lnTo>
                  <a:lnTo>
                    <a:pt x="0" y="287903"/>
                  </a:lnTo>
                  <a:close/>
                </a:path>
              </a:pathLst>
            </a:custGeom>
            <a:solidFill>
              <a:srgbClr val="F23F0A">
                <a:alpha val="69804"/>
              </a:srgbClr>
            </a:solidFill>
          </p:spPr>
        </p:sp>
        <p:sp>
          <p:nvSpPr>
            <p:cNvPr name="TextBox 4" id="4"/>
            <p:cNvSpPr txBox="true"/>
            <p:nvPr/>
          </p:nvSpPr>
          <p:spPr>
            <a:xfrm>
              <a:off x="0" y="-38100"/>
              <a:ext cx="3491511" cy="326003"/>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646698" y="-1590899"/>
            <a:ext cx="12038917" cy="12108329"/>
          </a:xfrm>
          <a:prstGeom prst="rect">
            <a:avLst/>
          </a:prstGeom>
        </p:spPr>
        <p:txBody>
          <a:bodyPr anchor="t" rtlCol="false" tIns="0" lIns="0" bIns="0" rIns="0">
            <a:spAutoFit/>
          </a:bodyPr>
          <a:lstStyle/>
          <a:p>
            <a:pPr algn="l">
              <a:lnSpc>
                <a:spcPts val="3572"/>
              </a:lnSpc>
            </a:pPr>
          </a:p>
          <a:p>
            <a:pPr algn="l">
              <a:lnSpc>
                <a:spcPts val="3572"/>
              </a:lnSpc>
            </a:pPr>
            <a:r>
              <a:rPr lang="en-US" sz="3338">
                <a:solidFill>
                  <a:srgbClr val="000000"/>
                </a:solidFill>
                <a:latin typeface="JetBrains Mono"/>
                <a:ea typeface="JetBrains Mono"/>
                <a:cs typeface="JetBrains Mono"/>
                <a:sym typeface="JetBrains Mono"/>
              </a:rPr>
              <a:t>Noah gets instructions for getting on the boat.</a:t>
            </a:r>
          </a:p>
          <a:p>
            <a:pPr algn="l">
              <a:lnSpc>
                <a:spcPts val="3572"/>
              </a:lnSpc>
            </a:pPr>
          </a:p>
          <a:p>
            <a:pPr algn="l">
              <a:lnSpc>
                <a:spcPts val="3572"/>
              </a:lnSpc>
            </a:pPr>
          </a:p>
          <a:p>
            <a:pPr algn="l">
              <a:lnSpc>
                <a:spcPts val="3572"/>
              </a:lnSpc>
            </a:pPr>
            <a:r>
              <a:rPr lang="en-US" sz="3338">
                <a:solidFill>
                  <a:srgbClr val="000000"/>
                </a:solidFill>
                <a:latin typeface="JetBrains Mono"/>
                <a:ea typeface="JetBrains Mono"/>
                <a:cs typeface="JetBrains Mono"/>
                <a:sym typeface="JetBrains Mono"/>
              </a:rPr>
              <a:t>God reminded Noah that out of all his family he was the rigteous one.</a:t>
            </a:r>
          </a:p>
          <a:p>
            <a:pPr algn="l">
              <a:lnSpc>
                <a:spcPts val="3572"/>
              </a:lnSpc>
            </a:pPr>
          </a:p>
          <a:p>
            <a:pPr algn="l">
              <a:lnSpc>
                <a:spcPts val="3572"/>
              </a:lnSpc>
            </a:pPr>
            <a:r>
              <a:rPr lang="en-US" sz="3338">
                <a:solidFill>
                  <a:srgbClr val="000000"/>
                </a:solidFill>
                <a:latin typeface="JetBrains Mono"/>
                <a:ea typeface="JetBrains Mono"/>
                <a:cs typeface="JetBrains Mono"/>
                <a:sym typeface="JetBrains Mono"/>
              </a:rPr>
              <a:t>God again gave Noah very specific instructions.</a:t>
            </a:r>
          </a:p>
          <a:p>
            <a:pPr algn="l" marL="720850" indent="-360425" lvl="1">
              <a:lnSpc>
                <a:spcPts val="3572"/>
              </a:lnSpc>
              <a:buAutoNum type="arabicPeriod" startAt="1"/>
            </a:pPr>
            <a:r>
              <a:rPr lang="en-US" sz="3338">
                <a:solidFill>
                  <a:srgbClr val="000000"/>
                </a:solidFill>
                <a:latin typeface="JetBrains Mono"/>
                <a:ea typeface="JetBrains Mono"/>
                <a:cs typeface="JetBrains Mono"/>
                <a:sym typeface="JetBrains Mono"/>
              </a:rPr>
              <a:t>Seven pairs of every clean animal (male and female.</a:t>
            </a:r>
          </a:p>
          <a:p>
            <a:pPr algn="l" marL="720850" indent="-360425" lvl="1">
              <a:lnSpc>
                <a:spcPts val="3572"/>
              </a:lnSpc>
              <a:buAutoNum type="arabicPeriod" startAt="1"/>
            </a:pPr>
            <a:r>
              <a:rPr lang="en-US" sz="3338">
                <a:solidFill>
                  <a:srgbClr val="000000"/>
                </a:solidFill>
                <a:latin typeface="JetBrains Mono"/>
                <a:ea typeface="JetBrains Mono"/>
                <a:cs typeface="JetBrains Mono"/>
                <a:sym typeface="JetBrains Mono"/>
              </a:rPr>
              <a:t>One pair of every unclean animal (male and female)</a:t>
            </a:r>
          </a:p>
          <a:p>
            <a:pPr algn="l" marL="720850" indent="-360425" lvl="1">
              <a:lnSpc>
                <a:spcPts val="3572"/>
              </a:lnSpc>
              <a:buAutoNum type="arabicPeriod" startAt="1"/>
            </a:pPr>
            <a:r>
              <a:rPr lang="en-US" sz="3338">
                <a:solidFill>
                  <a:srgbClr val="000000"/>
                </a:solidFill>
                <a:latin typeface="JetBrains Mono"/>
                <a:ea typeface="JetBrains Mono"/>
                <a:cs typeface="JetBrains Mono"/>
                <a:sym typeface="JetBrains Mono"/>
              </a:rPr>
              <a:t>Seven pairs of every bird (male and female)</a:t>
            </a:r>
          </a:p>
          <a:p>
            <a:pPr algn="l">
              <a:lnSpc>
                <a:spcPts val="3572"/>
              </a:lnSpc>
            </a:pPr>
          </a:p>
          <a:p>
            <a:pPr algn="l">
              <a:lnSpc>
                <a:spcPts val="3572"/>
              </a:lnSpc>
            </a:pPr>
            <a:r>
              <a:rPr lang="en-US" sz="3338">
                <a:solidFill>
                  <a:srgbClr val="000000"/>
                </a:solidFill>
                <a:latin typeface="JetBrains Mono"/>
                <a:ea typeface="JetBrains Mono"/>
                <a:cs typeface="JetBrains Mono"/>
                <a:sym typeface="JetBrains Mono"/>
              </a:rPr>
              <a:t>God told Noah it would rain for 40 days, and 40 nights, and he once again told him he was making a clean sweep of everything he had made.</a:t>
            </a:r>
          </a:p>
          <a:p>
            <a:pPr algn="l">
              <a:lnSpc>
                <a:spcPts val="3572"/>
              </a:lnSpc>
            </a:pPr>
          </a:p>
          <a:p>
            <a:pPr algn="l">
              <a:lnSpc>
                <a:spcPts val="3572"/>
              </a:lnSpc>
            </a:pPr>
            <a:r>
              <a:rPr lang="en-US" sz="3338">
                <a:solidFill>
                  <a:srgbClr val="000000"/>
                </a:solidFill>
                <a:latin typeface="JetBrains Mono"/>
                <a:ea typeface="JetBrains Mono"/>
                <a:cs typeface="JetBrains Mono"/>
                <a:sym typeface="JetBrains Mono"/>
              </a:rPr>
              <a:t>At this time Noah was 600 years old. They all got on the boat with the animals. The underground springs erupted, the windows of heaven opened, and the rain poured. The water lifted the ship above the earth. The flood waters took over for 150 days. EVERYTHING died. Only Noah, the animals, and people on the boat lived.</a:t>
            </a:r>
          </a:p>
          <a:p>
            <a:pPr algn="l">
              <a:lnSpc>
                <a:spcPts val="3572"/>
              </a:lnSpc>
            </a:pPr>
            <a:r>
              <a:rPr lang="en-US" sz="3338">
                <a:solidFill>
                  <a:srgbClr val="000000"/>
                </a:solidFill>
                <a:latin typeface="JetBrains Mono"/>
                <a:ea typeface="JetBrains Mono"/>
                <a:cs typeface="JetBrains Mono"/>
                <a:sym typeface="JetBrains Mono"/>
              </a:rPr>
              <a:t> </a:t>
            </a:r>
          </a:p>
        </p:txBody>
      </p:sp>
    </p:spTree>
  </p:cSld>
  <p:clrMapOvr>
    <a:masterClrMapping/>
  </p:clrMapOvr>
</p:sld>
</file>

<file path=ppt/slides/slide13.xml><?xml version="1.0" encoding="utf-8"?>
<p:sld xmlns:p="http://schemas.openxmlformats.org/presentationml/2006/main" xmlns:a="http://schemas.openxmlformats.org/drawingml/2006/main">
  <p:cSld>
    <p:bg>
      <p:bgPr>
        <a:solidFill>
          <a:srgbClr val="FFECE4"/>
        </a:solidFill>
      </p:bgPr>
    </p:bg>
    <p:spTree>
      <p:nvGrpSpPr>
        <p:cNvPr id="1" name=""/>
        <p:cNvGrpSpPr/>
        <p:nvPr/>
      </p:nvGrpSpPr>
      <p:grpSpPr>
        <a:xfrm>
          <a:off x="0" y="0"/>
          <a:ext cx="0" cy="0"/>
          <a:chOff x="0" y="0"/>
          <a:chExt cx="0" cy="0"/>
        </a:xfrm>
      </p:grpSpPr>
      <p:grpSp>
        <p:nvGrpSpPr>
          <p:cNvPr name="Group 2" id="2"/>
          <p:cNvGrpSpPr/>
          <p:nvPr/>
        </p:nvGrpSpPr>
        <p:grpSpPr>
          <a:xfrm rot="0">
            <a:off x="547662" y="3544206"/>
            <a:ext cx="11690563" cy="1946971"/>
            <a:chOff x="0" y="0"/>
            <a:chExt cx="3078996" cy="512783"/>
          </a:xfrm>
        </p:grpSpPr>
        <p:sp>
          <p:nvSpPr>
            <p:cNvPr name="Freeform 3" id="3"/>
            <p:cNvSpPr/>
            <p:nvPr/>
          </p:nvSpPr>
          <p:spPr>
            <a:xfrm flipH="false" flipV="false" rot="0">
              <a:off x="0" y="0"/>
              <a:ext cx="3078996" cy="512783"/>
            </a:xfrm>
            <a:custGeom>
              <a:avLst/>
              <a:gdLst/>
              <a:ahLst/>
              <a:cxnLst/>
              <a:rect r="r" b="b" t="t" l="l"/>
              <a:pathLst>
                <a:path h="512783" w="3078996">
                  <a:moveTo>
                    <a:pt x="0" y="0"/>
                  </a:moveTo>
                  <a:lnTo>
                    <a:pt x="3078996" y="0"/>
                  </a:lnTo>
                  <a:lnTo>
                    <a:pt x="3078996" y="512783"/>
                  </a:lnTo>
                  <a:lnTo>
                    <a:pt x="0" y="512783"/>
                  </a:lnTo>
                  <a:close/>
                </a:path>
              </a:pathLst>
            </a:custGeom>
            <a:solidFill>
              <a:srgbClr val="F23F0A">
                <a:alpha val="69804"/>
              </a:srgbClr>
            </a:solidFill>
          </p:spPr>
        </p:sp>
        <p:sp>
          <p:nvSpPr>
            <p:cNvPr name="TextBox 4" id="4"/>
            <p:cNvSpPr txBox="true"/>
            <p:nvPr/>
          </p:nvSpPr>
          <p:spPr>
            <a:xfrm>
              <a:off x="0" y="-38100"/>
              <a:ext cx="3078996" cy="550883"/>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547662" y="1762125"/>
            <a:ext cx="16464582" cy="4197687"/>
          </a:xfrm>
          <a:prstGeom prst="rect">
            <a:avLst/>
          </a:prstGeom>
        </p:spPr>
        <p:txBody>
          <a:bodyPr anchor="t" rtlCol="false" tIns="0" lIns="0" bIns="0" rIns="0">
            <a:spAutoFit/>
          </a:bodyPr>
          <a:lstStyle/>
          <a:p>
            <a:pPr algn="l">
              <a:lnSpc>
                <a:spcPts val="15555"/>
              </a:lnSpc>
            </a:pPr>
            <a:r>
              <a:rPr lang="en-US" b="true" sz="19444" spc="-719">
                <a:solidFill>
                  <a:srgbClr val="000000"/>
                </a:solidFill>
                <a:latin typeface="Gotham Heavy"/>
                <a:ea typeface="Gotham Heavy"/>
                <a:cs typeface="Gotham Heavy"/>
                <a:sym typeface="Gotham Heavy"/>
              </a:rPr>
              <a:t>THE LORD’S PROMISE </a:t>
            </a:r>
          </a:p>
        </p:txBody>
      </p:sp>
      <p:sp>
        <p:nvSpPr>
          <p:cNvPr name="TextBox 6" id="6"/>
          <p:cNvSpPr txBox="true"/>
          <p:nvPr/>
        </p:nvSpPr>
        <p:spPr>
          <a:xfrm rot="0">
            <a:off x="547662" y="553988"/>
            <a:ext cx="6119464" cy="324982"/>
          </a:xfrm>
          <a:prstGeom prst="rect">
            <a:avLst/>
          </a:prstGeom>
        </p:spPr>
        <p:txBody>
          <a:bodyPr anchor="t" rtlCol="false" tIns="0" lIns="0" bIns="0" rIns="0">
            <a:spAutoFit/>
          </a:bodyPr>
          <a:lstStyle/>
          <a:p>
            <a:pPr algn="l">
              <a:lnSpc>
                <a:spcPts val="2542"/>
              </a:lnSpc>
            </a:pPr>
            <a:r>
              <a:rPr lang="en-US" sz="2376">
                <a:solidFill>
                  <a:srgbClr val="000000"/>
                </a:solidFill>
                <a:latin typeface="JetBrains Mono"/>
                <a:ea typeface="JetBrains Mono"/>
                <a:cs typeface="JetBrains Mono"/>
                <a:sym typeface="JetBrains Mono"/>
              </a:rPr>
              <a:t>GENESIS 8</a:t>
            </a:r>
          </a:p>
        </p:txBody>
      </p:sp>
    </p:spTree>
  </p:cSld>
  <p:clrMapOvr>
    <a:masterClrMapping/>
  </p:clrMapOvr>
</p:sld>
</file>

<file path=ppt/slides/slide14.xml><?xml version="1.0" encoding="utf-8"?>
<p:sld xmlns:p="http://schemas.openxmlformats.org/presentationml/2006/main" xmlns:a="http://schemas.openxmlformats.org/drawingml/2006/main">
  <p:cSld>
    <p:bg>
      <p:bgPr>
        <a:solidFill>
          <a:srgbClr val="FFECE4"/>
        </a:solidFill>
      </p:bgPr>
    </p:bg>
    <p:spTree>
      <p:nvGrpSpPr>
        <p:cNvPr id="1" name=""/>
        <p:cNvGrpSpPr/>
        <p:nvPr/>
      </p:nvGrpSpPr>
      <p:grpSpPr>
        <a:xfrm>
          <a:off x="0" y="0"/>
          <a:ext cx="0" cy="0"/>
          <a:chOff x="0" y="0"/>
          <a:chExt cx="0" cy="0"/>
        </a:xfrm>
      </p:grpSpPr>
      <p:grpSp>
        <p:nvGrpSpPr>
          <p:cNvPr name="Group 2" id="2"/>
          <p:cNvGrpSpPr/>
          <p:nvPr/>
        </p:nvGrpSpPr>
        <p:grpSpPr>
          <a:xfrm rot="0">
            <a:off x="0" y="730055"/>
            <a:ext cx="11523295" cy="992871"/>
            <a:chOff x="0" y="0"/>
            <a:chExt cx="3034942" cy="261497"/>
          </a:xfrm>
        </p:grpSpPr>
        <p:sp>
          <p:nvSpPr>
            <p:cNvPr name="Freeform 3" id="3"/>
            <p:cNvSpPr/>
            <p:nvPr/>
          </p:nvSpPr>
          <p:spPr>
            <a:xfrm flipH="false" flipV="false" rot="0">
              <a:off x="0" y="0"/>
              <a:ext cx="3034942" cy="261497"/>
            </a:xfrm>
            <a:custGeom>
              <a:avLst/>
              <a:gdLst/>
              <a:ahLst/>
              <a:cxnLst/>
              <a:rect r="r" b="b" t="t" l="l"/>
              <a:pathLst>
                <a:path h="261497" w="3034942">
                  <a:moveTo>
                    <a:pt x="0" y="0"/>
                  </a:moveTo>
                  <a:lnTo>
                    <a:pt x="3034942" y="0"/>
                  </a:lnTo>
                  <a:lnTo>
                    <a:pt x="3034942" y="261497"/>
                  </a:lnTo>
                  <a:lnTo>
                    <a:pt x="0" y="261497"/>
                  </a:lnTo>
                  <a:close/>
                </a:path>
              </a:pathLst>
            </a:custGeom>
            <a:solidFill>
              <a:srgbClr val="F23F0A">
                <a:alpha val="69804"/>
              </a:srgbClr>
            </a:solidFill>
          </p:spPr>
        </p:sp>
        <p:sp>
          <p:nvSpPr>
            <p:cNvPr name="TextBox 4" id="4"/>
            <p:cNvSpPr txBox="true"/>
            <p:nvPr/>
          </p:nvSpPr>
          <p:spPr>
            <a:xfrm>
              <a:off x="0" y="-38100"/>
              <a:ext cx="3034942" cy="299597"/>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0" y="-2167722"/>
            <a:ext cx="15902853" cy="14689120"/>
          </a:xfrm>
          <a:prstGeom prst="rect">
            <a:avLst/>
          </a:prstGeom>
        </p:spPr>
        <p:txBody>
          <a:bodyPr anchor="t" rtlCol="false" tIns="0" lIns="0" bIns="0" rIns="0">
            <a:spAutoFit/>
          </a:bodyPr>
          <a:lstStyle/>
          <a:p>
            <a:pPr algn="l">
              <a:lnSpc>
                <a:spcPts val="5040"/>
              </a:lnSpc>
            </a:pPr>
          </a:p>
          <a:p>
            <a:pPr algn="l">
              <a:lnSpc>
                <a:spcPts val="5040"/>
              </a:lnSpc>
            </a:pPr>
          </a:p>
          <a:p>
            <a:pPr algn="l">
              <a:lnSpc>
                <a:spcPts val="5040"/>
              </a:lnSpc>
            </a:pPr>
          </a:p>
          <a:p>
            <a:pPr algn="l">
              <a:lnSpc>
                <a:spcPts val="5040"/>
              </a:lnSpc>
            </a:pPr>
          </a:p>
          <a:p>
            <a:pPr algn="l">
              <a:lnSpc>
                <a:spcPts val="5040"/>
              </a:lnSpc>
            </a:pPr>
          </a:p>
          <a:p>
            <a:pPr algn="l">
              <a:lnSpc>
                <a:spcPts val="5040"/>
              </a:lnSpc>
            </a:pPr>
            <a:r>
              <a:rPr lang="en-US" sz="4710">
                <a:solidFill>
                  <a:srgbClr val="000000"/>
                </a:solidFill>
                <a:latin typeface="JetBrains Mono"/>
                <a:ea typeface="JetBrains Mono"/>
                <a:cs typeface="JetBrains Mono"/>
                <a:sym typeface="JetBrains Mono"/>
              </a:rPr>
              <a:t>GOD FORGOT ABOUT NOAH...WHAT!??</a:t>
            </a:r>
          </a:p>
          <a:p>
            <a:pPr algn="l">
              <a:lnSpc>
                <a:spcPts val="5040"/>
              </a:lnSpc>
            </a:pPr>
          </a:p>
          <a:p>
            <a:pPr algn="l" marL="1016991" indent="-508496" lvl="1">
              <a:lnSpc>
                <a:spcPts val="5040"/>
              </a:lnSpc>
              <a:buAutoNum type="arabicPeriod" startAt="1"/>
            </a:pPr>
            <a:r>
              <a:rPr lang="en-US" sz="4710">
                <a:solidFill>
                  <a:srgbClr val="000000"/>
                </a:solidFill>
                <a:latin typeface="JetBrains Mono"/>
                <a:ea typeface="JetBrains Mono"/>
                <a:cs typeface="JetBrains Mono"/>
                <a:sym typeface="JetBrains Mono"/>
              </a:rPr>
              <a:t>Humanity's wickedness grieved God.</a:t>
            </a:r>
          </a:p>
          <a:p>
            <a:pPr algn="l" marL="1016991" indent="-508496" lvl="1">
              <a:lnSpc>
                <a:spcPts val="5040"/>
              </a:lnSpc>
              <a:buAutoNum type="arabicPeriod" startAt="1"/>
            </a:pPr>
            <a:r>
              <a:rPr lang="en-US" sz="4710">
                <a:solidFill>
                  <a:srgbClr val="000000"/>
                </a:solidFill>
                <a:latin typeface="JetBrains Mono"/>
                <a:ea typeface="JetBrains Mono"/>
                <a:cs typeface="JetBrains Mono"/>
                <a:sym typeface="JetBrains Mono"/>
              </a:rPr>
              <a:t>God sent a wind, and the waters receded.</a:t>
            </a:r>
          </a:p>
          <a:p>
            <a:pPr algn="l" marL="1016991" indent="-508496" lvl="1">
              <a:lnSpc>
                <a:spcPts val="5040"/>
              </a:lnSpc>
              <a:buAutoNum type="arabicPeriod" startAt="1"/>
            </a:pPr>
            <a:r>
              <a:rPr lang="en-US" sz="4710">
                <a:solidFill>
                  <a:srgbClr val="000000"/>
                </a:solidFill>
                <a:latin typeface="JetBrains Mono"/>
                <a:ea typeface="JetBrains Mono"/>
                <a:cs typeface="JetBrains Mono"/>
                <a:sym typeface="JetBrains Mono"/>
              </a:rPr>
              <a:t>After 150 days, the water decreased significantly.</a:t>
            </a:r>
          </a:p>
          <a:p>
            <a:pPr algn="l" marL="1016991" indent="-508496" lvl="1">
              <a:lnSpc>
                <a:spcPts val="5040"/>
              </a:lnSpc>
              <a:buAutoNum type="arabicPeriod" startAt="1"/>
            </a:pPr>
            <a:r>
              <a:rPr lang="en-US" sz="4710">
                <a:solidFill>
                  <a:srgbClr val="000000"/>
                </a:solidFill>
                <a:latin typeface="JetBrains Mono"/>
                <a:ea typeface="JetBrains Mono"/>
                <a:cs typeface="JetBrains Mono"/>
                <a:sym typeface="JetBrains Mono"/>
              </a:rPr>
              <a:t>The ark rested on Mount Ararat.</a:t>
            </a:r>
          </a:p>
          <a:p>
            <a:pPr algn="l" marL="1016991" indent="-508496" lvl="1">
              <a:lnSpc>
                <a:spcPts val="5040"/>
              </a:lnSpc>
              <a:buAutoNum type="arabicPeriod" startAt="1"/>
            </a:pPr>
            <a:r>
              <a:rPr lang="en-US" sz="4710">
                <a:solidFill>
                  <a:srgbClr val="000000"/>
                </a:solidFill>
                <a:latin typeface="JetBrains Mono"/>
                <a:ea typeface="JetBrains Mono"/>
                <a:cs typeface="JetBrains Mono"/>
                <a:sym typeface="JetBrains Mono"/>
              </a:rPr>
              <a:t>Ravens are scavengers. It flew back &amp; forth until the water dried up. </a:t>
            </a:r>
          </a:p>
          <a:p>
            <a:pPr algn="l" marL="1016991" indent="-508496" lvl="1">
              <a:lnSpc>
                <a:spcPts val="5040"/>
              </a:lnSpc>
              <a:buAutoNum type="arabicPeriod" startAt="1"/>
            </a:pPr>
            <a:r>
              <a:rPr lang="en-US" sz="4710">
                <a:solidFill>
                  <a:srgbClr val="000000"/>
                </a:solidFill>
                <a:latin typeface="JetBrains Mono"/>
                <a:ea typeface="JetBrains Mono"/>
                <a:cs typeface="JetBrains Mono"/>
                <a:sym typeface="JetBrains Mono"/>
              </a:rPr>
              <a:t>Doves are seed-eaters. It was released 3x</a:t>
            </a:r>
          </a:p>
          <a:p>
            <a:pPr algn="l">
              <a:lnSpc>
                <a:spcPts val="5040"/>
              </a:lnSpc>
            </a:pPr>
          </a:p>
          <a:p>
            <a:pPr algn="l">
              <a:lnSpc>
                <a:spcPts val="5040"/>
              </a:lnSpc>
            </a:pPr>
          </a:p>
          <a:p>
            <a:pPr algn="l">
              <a:lnSpc>
                <a:spcPts val="5040"/>
              </a:lnSpc>
            </a:pPr>
          </a:p>
          <a:p>
            <a:pPr algn="l">
              <a:lnSpc>
                <a:spcPts val="5040"/>
              </a:lnSpc>
            </a:pPr>
          </a:p>
          <a:p>
            <a:pPr algn="l">
              <a:lnSpc>
                <a:spcPts val="5040"/>
              </a:lnSpc>
            </a:pPr>
          </a:p>
          <a:p>
            <a:pPr algn="l">
              <a:lnSpc>
                <a:spcPts val="5040"/>
              </a:lnSpc>
            </a:pPr>
          </a:p>
          <a:p>
            <a:pPr algn="l">
              <a:lnSpc>
                <a:spcPts val="5040"/>
              </a:lnSpc>
            </a:pPr>
          </a:p>
          <a:p>
            <a:pPr algn="l">
              <a:lnSpc>
                <a:spcPts val="5040"/>
              </a:lnSpc>
            </a:pPr>
            <a:r>
              <a:rPr lang="en-US" sz="4710">
                <a:solidFill>
                  <a:srgbClr val="000000"/>
                </a:solidFill>
                <a:latin typeface="JetBrains Mono"/>
                <a:ea typeface="JetBrains Mono"/>
                <a:cs typeface="JetBrains Mono"/>
                <a:sym typeface="JetBrains Mono"/>
              </a:rPr>
              <a:t> </a:t>
            </a:r>
          </a:p>
        </p:txBody>
      </p:sp>
    </p:spTree>
  </p:cSld>
  <p:clrMapOvr>
    <a:masterClrMapping/>
  </p:clrMapOvr>
</p:sld>
</file>

<file path=ppt/slides/slide15.xml><?xml version="1.0" encoding="utf-8"?>
<p:sld xmlns:p="http://schemas.openxmlformats.org/presentationml/2006/main" xmlns:a="http://schemas.openxmlformats.org/drawingml/2006/main">
  <p:cSld>
    <p:bg>
      <p:bgPr>
        <a:solidFill>
          <a:srgbClr val="FFECE4"/>
        </a:solidFill>
      </p:bgPr>
    </p:bg>
    <p:spTree>
      <p:nvGrpSpPr>
        <p:cNvPr id="1" name=""/>
        <p:cNvGrpSpPr/>
        <p:nvPr/>
      </p:nvGrpSpPr>
      <p:grpSpPr>
        <a:xfrm>
          <a:off x="0" y="0"/>
          <a:ext cx="0" cy="0"/>
          <a:chOff x="0" y="0"/>
          <a:chExt cx="0" cy="0"/>
        </a:xfrm>
      </p:grpSpPr>
      <p:grpSp>
        <p:nvGrpSpPr>
          <p:cNvPr name="Group 2" id="2"/>
          <p:cNvGrpSpPr/>
          <p:nvPr/>
        </p:nvGrpSpPr>
        <p:grpSpPr>
          <a:xfrm rot="0">
            <a:off x="1028700" y="3017693"/>
            <a:ext cx="13459195" cy="1335232"/>
            <a:chOff x="0" y="0"/>
            <a:chExt cx="3544809" cy="351666"/>
          </a:xfrm>
        </p:grpSpPr>
        <p:sp>
          <p:nvSpPr>
            <p:cNvPr name="Freeform 3" id="3"/>
            <p:cNvSpPr/>
            <p:nvPr/>
          </p:nvSpPr>
          <p:spPr>
            <a:xfrm flipH="false" flipV="false" rot="0">
              <a:off x="0" y="0"/>
              <a:ext cx="3544808" cy="351666"/>
            </a:xfrm>
            <a:custGeom>
              <a:avLst/>
              <a:gdLst/>
              <a:ahLst/>
              <a:cxnLst/>
              <a:rect r="r" b="b" t="t" l="l"/>
              <a:pathLst>
                <a:path h="351666" w="3544808">
                  <a:moveTo>
                    <a:pt x="0" y="0"/>
                  </a:moveTo>
                  <a:lnTo>
                    <a:pt x="3544808" y="0"/>
                  </a:lnTo>
                  <a:lnTo>
                    <a:pt x="3544808" y="351666"/>
                  </a:lnTo>
                  <a:lnTo>
                    <a:pt x="0" y="351666"/>
                  </a:lnTo>
                  <a:close/>
                </a:path>
              </a:pathLst>
            </a:custGeom>
            <a:solidFill>
              <a:srgbClr val="F23F0A">
                <a:alpha val="69804"/>
              </a:srgbClr>
            </a:solidFill>
          </p:spPr>
        </p:sp>
        <p:sp>
          <p:nvSpPr>
            <p:cNvPr name="TextBox 4" id="4"/>
            <p:cNvSpPr txBox="true"/>
            <p:nvPr/>
          </p:nvSpPr>
          <p:spPr>
            <a:xfrm>
              <a:off x="0" y="-38100"/>
              <a:ext cx="3544809" cy="389766"/>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1028700" y="3547432"/>
            <a:ext cx="17190974" cy="1596068"/>
          </a:xfrm>
          <a:prstGeom prst="rect">
            <a:avLst/>
          </a:prstGeom>
        </p:spPr>
        <p:txBody>
          <a:bodyPr anchor="t" rtlCol="false" tIns="0" lIns="0" bIns="0" rIns="0">
            <a:spAutoFit/>
          </a:bodyPr>
          <a:lstStyle/>
          <a:p>
            <a:pPr algn="l">
              <a:lnSpc>
                <a:spcPts val="6282"/>
              </a:lnSpc>
            </a:pPr>
            <a:r>
              <a:rPr lang="en-US" sz="5871">
                <a:solidFill>
                  <a:srgbClr val="000000"/>
                </a:solidFill>
                <a:latin typeface="JetBrains Mono"/>
                <a:ea typeface="JetBrains Mono"/>
                <a:cs typeface="JetBrains Mono"/>
                <a:sym typeface="JetBrains Mono"/>
              </a:rPr>
              <a:t>WHY DOES THIS SEQUENCE MATTER?</a:t>
            </a:r>
          </a:p>
          <a:p>
            <a:pPr algn="l">
              <a:lnSpc>
                <a:spcPts val="6282"/>
              </a:lnSpc>
            </a:pPr>
          </a:p>
        </p:txBody>
      </p:sp>
      <p:sp>
        <p:nvSpPr>
          <p:cNvPr name="TextBox 6" id="6"/>
          <p:cNvSpPr txBox="true"/>
          <p:nvPr/>
        </p:nvSpPr>
        <p:spPr>
          <a:xfrm rot="0">
            <a:off x="547662" y="5385799"/>
            <a:ext cx="15610622" cy="3400067"/>
          </a:xfrm>
          <a:prstGeom prst="rect">
            <a:avLst/>
          </a:prstGeom>
        </p:spPr>
        <p:txBody>
          <a:bodyPr anchor="t" rtlCol="false" tIns="0" lIns="0" bIns="0" rIns="0">
            <a:spAutoFit/>
          </a:bodyPr>
          <a:lstStyle/>
          <a:p>
            <a:pPr algn="l">
              <a:lnSpc>
                <a:spcPts val="3858"/>
              </a:lnSpc>
            </a:pPr>
            <a:r>
              <a:rPr lang="en-US" sz="3605">
                <a:solidFill>
                  <a:srgbClr val="000000"/>
                </a:solidFill>
                <a:latin typeface="JetBrains Mono"/>
                <a:ea typeface="JetBrains Mono"/>
                <a:cs typeface="JetBrains Mono"/>
                <a:sym typeface="JetBrains Mono"/>
              </a:rPr>
              <a:t>The raven and dove acted as distinct tools for Noah, testing different aspects of the environment: the raven for general survival conditions and the dove for the presence of life, allowing Noah to discern when the world was truly ready for new habitation, a process God guided step-by-step. </a:t>
            </a:r>
          </a:p>
          <a:p>
            <a:pPr algn="l">
              <a:lnSpc>
                <a:spcPts val="3858"/>
              </a:lnSpc>
            </a:pPr>
          </a:p>
        </p:txBody>
      </p:sp>
    </p:spTree>
  </p:cSld>
  <p:clrMapOvr>
    <a:masterClrMapping/>
  </p:clrMapOvr>
</p:sld>
</file>

<file path=ppt/slides/slide16.xml><?xml version="1.0" encoding="utf-8"?>
<p:sld xmlns:p="http://schemas.openxmlformats.org/presentationml/2006/main" xmlns:a="http://schemas.openxmlformats.org/drawingml/2006/main">
  <p:cSld>
    <p:bg>
      <p:bgPr>
        <a:solidFill>
          <a:srgbClr val="FFECE4"/>
        </a:solidFill>
      </p:bgPr>
    </p:bg>
    <p:spTree>
      <p:nvGrpSpPr>
        <p:cNvPr id="1" name=""/>
        <p:cNvGrpSpPr/>
        <p:nvPr/>
      </p:nvGrpSpPr>
      <p:grpSpPr>
        <a:xfrm>
          <a:off x="0" y="0"/>
          <a:ext cx="0" cy="0"/>
          <a:chOff x="0" y="0"/>
          <a:chExt cx="0" cy="0"/>
        </a:xfrm>
      </p:grpSpPr>
      <p:grpSp>
        <p:nvGrpSpPr>
          <p:cNvPr name="Group 2" id="2"/>
          <p:cNvGrpSpPr/>
          <p:nvPr/>
        </p:nvGrpSpPr>
        <p:grpSpPr>
          <a:xfrm rot="0">
            <a:off x="632175" y="1509570"/>
            <a:ext cx="15270678" cy="1045626"/>
            <a:chOff x="0" y="0"/>
            <a:chExt cx="4021907" cy="275391"/>
          </a:xfrm>
        </p:grpSpPr>
        <p:sp>
          <p:nvSpPr>
            <p:cNvPr name="Freeform 3" id="3"/>
            <p:cNvSpPr/>
            <p:nvPr/>
          </p:nvSpPr>
          <p:spPr>
            <a:xfrm flipH="false" flipV="false" rot="0">
              <a:off x="0" y="0"/>
              <a:ext cx="4021907" cy="275391"/>
            </a:xfrm>
            <a:custGeom>
              <a:avLst/>
              <a:gdLst/>
              <a:ahLst/>
              <a:cxnLst/>
              <a:rect r="r" b="b" t="t" l="l"/>
              <a:pathLst>
                <a:path h="275391" w="4021907">
                  <a:moveTo>
                    <a:pt x="0" y="0"/>
                  </a:moveTo>
                  <a:lnTo>
                    <a:pt x="4021907" y="0"/>
                  </a:lnTo>
                  <a:lnTo>
                    <a:pt x="4021907" y="275391"/>
                  </a:lnTo>
                  <a:lnTo>
                    <a:pt x="0" y="275391"/>
                  </a:lnTo>
                  <a:close/>
                </a:path>
              </a:pathLst>
            </a:custGeom>
            <a:solidFill>
              <a:srgbClr val="F23F0A">
                <a:alpha val="69804"/>
              </a:srgbClr>
            </a:solidFill>
          </p:spPr>
        </p:sp>
        <p:sp>
          <p:nvSpPr>
            <p:cNvPr name="TextBox 4" id="4"/>
            <p:cNvSpPr txBox="true"/>
            <p:nvPr/>
          </p:nvSpPr>
          <p:spPr>
            <a:xfrm>
              <a:off x="0" y="-38100"/>
              <a:ext cx="4021907" cy="313491"/>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632175" y="-1471996"/>
            <a:ext cx="17655825" cy="14260495"/>
          </a:xfrm>
          <a:prstGeom prst="rect">
            <a:avLst/>
          </a:prstGeom>
        </p:spPr>
        <p:txBody>
          <a:bodyPr anchor="t" rtlCol="false" tIns="0" lIns="0" bIns="0" rIns="0">
            <a:spAutoFit/>
          </a:bodyPr>
          <a:lstStyle/>
          <a:p>
            <a:pPr algn="l">
              <a:lnSpc>
                <a:spcPts val="5040"/>
              </a:lnSpc>
            </a:pPr>
          </a:p>
          <a:p>
            <a:pPr algn="l">
              <a:lnSpc>
                <a:spcPts val="5040"/>
              </a:lnSpc>
            </a:pPr>
          </a:p>
          <a:p>
            <a:pPr algn="l">
              <a:lnSpc>
                <a:spcPts val="5040"/>
              </a:lnSpc>
            </a:pPr>
          </a:p>
          <a:p>
            <a:pPr algn="l">
              <a:lnSpc>
                <a:spcPts val="5040"/>
              </a:lnSpc>
            </a:pPr>
          </a:p>
          <a:p>
            <a:pPr algn="l">
              <a:lnSpc>
                <a:spcPts val="5040"/>
              </a:lnSpc>
            </a:pPr>
          </a:p>
          <a:p>
            <a:pPr algn="l">
              <a:lnSpc>
                <a:spcPts val="5040"/>
              </a:lnSpc>
            </a:pPr>
            <a:r>
              <a:rPr lang="en-US" sz="4710">
                <a:solidFill>
                  <a:srgbClr val="000000"/>
                </a:solidFill>
                <a:latin typeface="JetBrains Mono"/>
                <a:ea typeface="JetBrains Mono"/>
                <a:cs typeface="JetBrains Mono"/>
                <a:sym typeface="JetBrains Mono"/>
              </a:rPr>
              <a:t>Obedience, Worship, and God’s Faithfulness </a:t>
            </a:r>
          </a:p>
          <a:p>
            <a:pPr algn="l">
              <a:lnSpc>
                <a:spcPts val="5040"/>
              </a:lnSpc>
            </a:pPr>
          </a:p>
          <a:p>
            <a:pPr algn="l" marL="952223" indent="-476111" lvl="1">
              <a:lnSpc>
                <a:spcPts val="4719"/>
              </a:lnSpc>
              <a:buAutoNum type="arabicPeriod" startAt="1"/>
            </a:pPr>
            <a:r>
              <a:rPr lang="en-US" sz="4410">
                <a:solidFill>
                  <a:srgbClr val="000000"/>
                </a:solidFill>
                <a:latin typeface="JetBrains Mono"/>
                <a:ea typeface="JetBrains Mono"/>
                <a:cs typeface="JetBrains Mono"/>
                <a:sym typeface="JetBrains Mono"/>
              </a:rPr>
              <a:t>God spoke &amp; Noah obeyed by leading his family &amp; all living creatures out of the ark. </a:t>
            </a:r>
          </a:p>
          <a:p>
            <a:pPr algn="l" marL="952223" indent="-476111" lvl="1">
              <a:lnSpc>
                <a:spcPts val="4719"/>
              </a:lnSpc>
              <a:buAutoNum type="arabicPeriod" startAt="1"/>
            </a:pPr>
            <a:r>
              <a:rPr lang="en-US" sz="4410">
                <a:solidFill>
                  <a:srgbClr val="000000"/>
                </a:solidFill>
                <a:latin typeface="JetBrains Mono"/>
                <a:ea typeface="JetBrains Mono"/>
                <a:cs typeface="JetBrains Mono"/>
                <a:sym typeface="JetBrains Mono"/>
              </a:rPr>
              <a:t>Noah’s first response was to worship. He built an altar to make a sacrifice to the Lord.</a:t>
            </a:r>
          </a:p>
          <a:p>
            <a:pPr algn="l" marL="952223" indent="-476111" lvl="1">
              <a:lnSpc>
                <a:spcPts val="4719"/>
              </a:lnSpc>
              <a:buAutoNum type="arabicPeriod" startAt="1"/>
            </a:pPr>
            <a:r>
              <a:rPr lang="en-US" sz="4410">
                <a:solidFill>
                  <a:srgbClr val="000000"/>
                </a:solidFill>
                <a:latin typeface="JetBrains Mono"/>
                <a:ea typeface="JetBrains Mono"/>
                <a:cs typeface="JetBrains Mono"/>
                <a:sym typeface="JetBrains Mono"/>
              </a:rPr>
              <a:t>His sacrifice pleased the Lord, and God responded with mercy &amp; faithfulness.</a:t>
            </a:r>
          </a:p>
          <a:p>
            <a:pPr algn="l" marL="952223" indent="-476111" lvl="1">
              <a:lnSpc>
                <a:spcPts val="4719"/>
              </a:lnSpc>
              <a:buAutoNum type="arabicPeriod" startAt="1"/>
            </a:pPr>
            <a:r>
              <a:rPr lang="en-US" sz="4410">
                <a:solidFill>
                  <a:srgbClr val="000000"/>
                </a:solidFill>
                <a:latin typeface="JetBrains Mono"/>
                <a:ea typeface="JetBrains Mono"/>
                <a:cs typeface="JetBrains Mono"/>
                <a:sym typeface="JetBrains Mono"/>
              </a:rPr>
              <a:t>God promised never again curse the ground because of man &amp; that while the earth remained, its seasons would continue.</a:t>
            </a:r>
          </a:p>
          <a:p>
            <a:pPr algn="l">
              <a:lnSpc>
                <a:spcPts val="5040"/>
              </a:lnSpc>
            </a:pPr>
          </a:p>
          <a:p>
            <a:pPr algn="l">
              <a:lnSpc>
                <a:spcPts val="5040"/>
              </a:lnSpc>
            </a:pPr>
          </a:p>
          <a:p>
            <a:pPr algn="l">
              <a:lnSpc>
                <a:spcPts val="5040"/>
              </a:lnSpc>
            </a:pPr>
          </a:p>
          <a:p>
            <a:pPr algn="l">
              <a:lnSpc>
                <a:spcPts val="5040"/>
              </a:lnSpc>
            </a:pPr>
          </a:p>
          <a:p>
            <a:pPr algn="l">
              <a:lnSpc>
                <a:spcPts val="5040"/>
              </a:lnSpc>
            </a:pPr>
          </a:p>
          <a:p>
            <a:pPr algn="l">
              <a:lnSpc>
                <a:spcPts val="5040"/>
              </a:lnSpc>
            </a:pPr>
          </a:p>
          <a:p>
            <a:pPr algn="l">
              <a:lnSpc>
                <a:spcPts val="5040"/>
              </a:lnSpc>
            </a:pPr>
            <a:r>
              <a:rPr lang="en-US" sz="4710">
                <a:solidFill>
                  <a:srgbClr val="000000"/>
                </a:solidFill>
                <a:latin typeface="JetBrains Mono"/>
                <a:ea typeface="JetBrains Mono"/>
                <a:cs typeface="JetBrains Mono"/>
                <a:sym typeface="JetBrains Mono"/>
              </a:rPr>
              <a:t> </a:t>
            </a:r>
          </a:p>
        </p:txBody>
      </p:sp>
    </p:spTree>
  </p:cSld>
  <p:clrMapOvr>
    <a:masterClrMapping/>
  </p:clrMapOvr>
</p:sld>
</file>

<file path=ppt/slides/slide17.xml><?xml version="1.0" encoding="utf-8"?>
<p:sld xmlns:p="http://schemas.openxmlformats.org/presentationml/2006/main" xmlns:a="http://schemas.openxmlformats.org/drawingml/2006/main">
  <p:cSld>
    <p:bg>
      <p:bgPr>
        <a:solidFill>
          <a:srgbClr val="FFECE4"/>
        </a:solidFill>
      </p:bgPr>
    </p:bg>
    <p:spTree>
      <p:nvGrpSpPr>
        <p:cNvPr id="1" name=""/>
        <p:cNvGrpSpPr/>
        <p:nvPr/>
      </p:nvGrpSpPr>
      <p:grpSpPr>
        <a:xfrm>
          <a:off x="0" y="0"/>
          <a:ext cx="0" cy="0"/>
          <a:chOff x="0" y="0"/>
          <a:chExt cx="0" cy="0"/>
        </a:xfrm>
      </p:grpSpPr>
      <p:grpSp>
        <p:nvGrpSpPr>
          <p:cNvPr name="Group 2" id="2"/>
          <p:cNvGrpSpPr/>
          <p:nvPr/>
        </p:nvGrpSpPr>
        <p:grpSpPr>
          <a:xfrm rot="0">
            <a:off x="1028700" y="3017693"/>
            <a:ext cx="13459195" cy="1335232"/>
            <a:chOff x="0" y="0"/>
            <a:chExt cx="3544809" cy="351666"/>
          </a:xfrm>
        </p:grpSpPr>
        <p:sp>
          <p:nvSpPr>
            <p:cNvPr name="Freeform 3" id="3"/>
            <p:cNvSpPr/>
            <p:nvPr/>
          </p:nvSpPr>
          <p:spPr>
            <a:xfrm flipH="false" flipV="false" rot="0">
              <a:off x="0" y="0"/>
              <a:ext cx="3544808" cy="351666"/>
            </a:xfrm>
            <a:custGeom>
              <a:avLst/>
              <a:gdLst/>
              <a:ahLst/>
              <a:cxnLst/>
              <a:rect r="r" b="b" t="t" l="l"/>
              <a:pathLst>
                <a:path h="351666" w="3544808">
                  <a:moveTo>
                    <a:pt x="0" y="0"/>
                  </a:moveTo>
                  <a:lnTo>
                    <a:pt x="3544808" y="0"/>
                  </a:lnTo>
                  <a:lnTo>
                    <a:pt x="3544808" y="351666"/>
                  </a:lnTo>
                  <a:lnTo>
                    <a:pt x="0" y="351666"/>
                  </a:lnTo>
                  <a:close/>
                </a:path>
              </a:pathLst>
            </a:custGeom>
            <a:solidFill>
              <a:srgbClr val="F23F0A">
                <a:alpha val="69804"/>
              </a:srgbClr>
            </a:solidFill>
          </p:spPr>
        </p:sp>
        <p:sp>
          <p:nvSpPr>
            <p:cNvPr name="TextBox 4" id="4"/>
            <p:cNvSpPr txBox="true"/>
            <p:nvPr/>
          </p:nvSpPr>
          <p:spPr>
            <a:xfrm>
              <a:off x="0" y="-38100"/>
              <a:ext cx="3544809" cy="389766"/>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1028700" y="3547432"/>
            <a:ext cx="17190974" cy="1596068"/>
          </a:xfrm>
          <a:prstGeom prst="rect">
            <a:avLst/>
          </a:prstGeom>
        </p:spPr>
        <p:txBody>
          <a:bodyPr anchor="t" rtlCol="false" tIns="0" lIns="0" bIns="0" rIns="0">
            <a:spAutoFit/>
          </a:bodyPr>
          <a:lstStyle/>
          <a:p>
            <a:pPr algn="l">
              <a:lnSpc>
                <a:spcPts val="6282"/>
              </a:lnSpc>
            </a:pPr>
            <a:r>
              <a:rPr lang="en-US" sz="5871">
                <a:solidFill>
                  <a:srgbClr val="000000"/>
                </a:solidFill>
                <a:latin typeface="JetBrains Mono"/>
                <a:ea typeface="JetBrains Mono"/>
                <a:cs typeface="JetBrains Mono"/>
                <a:sym typeface="JetBrains Mono"/>
              </a:rPr>
              <a:t>WHY DOES THIS SEQUENCE MATTER?</a:t>
            </a:r>
          </a:p>
          <a:p>
            <a:pPr algn="l">
              <a:lnSpc>
                <a:spcPts val="6282"/>
              </a:lnSpc>
            </a:pPr>
          </a:p>
        </p:txBody>
      </p:sp>
      <p:sp>
        <p:nvSpPr>
          <p:cNvPr name="TextBox 6" id="6"/>
          <p:cNvSpPr txBox="true"/>
          <p:nvPr/>
        </p:nvSpPr>
        <p:spPr>
          <a:xfrm rot="0">
            <a:off x="547662" y="5465613"/>
            <a:ext cx="15610622" cy="3240438"/>
          </a:xfrm>
          <a:prstGeom prst="rect">
            <a:avLst/>
          </a:prstGeom>
        </p:spPr>
        <p:txBody>
          <a:bodyPr anchor="t" rtlCol="false" tIns="0" lIns="0" bIns="0" rIns="0">
            <a:spAutoFit/>
          </a:bodyPr>
          <a:lstStyle/>
          <a:p>
            <a:pPr algn="l">
              <a:lnSpc>
                <a:spcPts val="3858"/>
              </a:lnSpc>
            </a:pPr>
            <a:r>
              <a:rPr lang="en-US" sz="3605">
                <a:solidFill>
                  <a:srgbClr val="000000"/>
                </a:solidFill>
                <a:latin typeface="JetBrains Mono"/>
                <a:ea typeface="JetBrains Mono"/>
                <a:cs typeface="JetBrains Mono"/>
                <a:sym typeface="JetBrains Mono"/>
              </a:rPr>
              <a:t>God spoke</a:t>
            </a:r>
          </a:p>
          <a:p>
            <a:pPr algn="l">
              <a:lnSpc>
                <a:spcPts val="3858"/>
              </a:lnSpc>
            </a:pPr>
            <a:r>
              <a:rPr lang="en-US" sz="3605">
                <a:solidFill>
                  <a:srgbClr val="000000"/>
                </a:solidFill>
                <a:latin typeface="JetBrains Mono"/>
                <a:ea typeface="JetBrains Mono"/>
                <a:cs typeface="JetBrains Mono"/>
                <a:sym typeface="JetBrains Mono"/>
              </a:rPr>
              <a:t>Noah moved accordingly</a:t>
            </a:r>
          </a:p>
          <a:p>
            <a:pPr algn="l">
              <a:lnSpc>
                <a:spcPts val="3858"/>
              </a:lnSpc>
            </a:pPr>
            <a:r>
              <a:rPr lang="en-US" sz="3605">
                <a:solidFill>
                  <a:srgbClr val="000000"/>
                </a:solidFill>
                <a:latin typeface="JetBrains Mono"/>
                <a:ea typeface="JetBrains Mono"/>
                <a:cs typeface="JetBrains Mono"/>
                <a:sym typeface="JetBrains Mono"/>
              </a:rPr>
              <a:t>Noah Worshipped</a:t>
            </a:r>
          </a:p>
          <a:p>
            <a:pPr algn="l">
              <a:lnSpc>
                <a:spcPts val="3858"/>
              </a:lnSpc>
            </a:pPr>
            <a:r>
              <a:rPr lang="en-US" sz="3605">
                <a:solidFill>
                  <a:srgbClr val="000000"/>
                </a:solidFill>
                <a:latin typeface="JetBrains Mono"/>
                <a:ea typeface="JetBrains Mono"/>
                <a:cs typeface="JetBrains Mono"/>
                <a:sym typeface="JetBrains Mono"/>
              </a:rPr>
              <a:t>God responded with a promise</a:t>
            </a:r>
          </a:p>
          <a:p>
            <a:pPr algn="l">
              <a:lnSpc>
                <a:spcPts val="5035"/>
              </a:lnSpc>
            </a:pPr>
          </a:p>
          <a:p>
            <a:pPr algn="l">
              <a:lnSpc>
                <a:spcPts val="5035"/>
              </a:lnSpc>
            </a:pPr>
            <a:r>
              <a:rPr lang="en-US" sz="4705">
                <a:solidFill>
                  <a:srgbClr val="000000"/>
                </a:solidFill>
                <a:latin typeface="JetBrains Mono"/>
                <a:ea typeface="JetBrains Mono"/>
                <a:cs typeface="JetBrains Mono"/>
                <a:sym typeface="JetBrains Mono"/>
              </a:rPr>
              <a:t>OBEDIENCE, WORSHIP, GODS FAITHFULNESS</a:t>
            </a:r>
          </a:p>
        </p:txBody>
      </p:sp>
    </p:spTree>
  </p:cSld>
  <p:clrMapOvr>
    <a:masterClrMapping/>
  </p:clrMapOvr>
</p:sld>
</file>

<file path=ppt/slides/slide18.xml><?xml version="1.0" encoding="utf-8"?>
<p:sld xmlns:p="http://schemas.openxmlformats.org/presentationml/2006/main" xmlns:a="http://schemas.openxmlformats.org/drawingml/2006/main" xmlns:r="http://schemas.openxmlformats.org/officeDocument/2006/relationships">
  <p:cSld>
    <p:bg>
      <p:bgPr>
        <a:solidFill>
          <a:srgbClr val="FFECE4"/>
        </a:solidFill>
      </p:bgPr>
    </p:bg>
    <p:spTree>
      <p:nvGrpSpPr>
        <p:cNvPr id="1" name=""/>
        <p:cNvGrpSpPr/>
        <p:nvPr/>
      </p:nvGrpSpPr>
      <p:grpSpPr>
        <a:xfrm>
          <a:off x="0" y="0"/>
          <a:ext cx="0" cy="0"/>
          <a:chOff x="0" y="0"/>
          <a:chExt cx="0" cy="0"/>
        </a:xfrm>
      </p:grpSpPr>
      <p:grpSp>
        <p:nvGrpSpPr>
          <p:cNvPr name="Group 2" id="2"/>
          <p:cNvGrpSpPr/>
          <p:nvPr/>
        </p:nvGrpSpPr>
        <p:grpSpPr>
          <a:xfrm rot="0">
            <a:off x="547662" y="3544206"/>
            <a:ext cx="14068105" cy="1946971"/>
            <a:chOff x="0" y="0"/>
            <a:chExt cx="3705180" cy="512783"/>
          </a:xfrm>
        </p:grpSpPr>
        <p:sp>
          <p:nvSpPr>
            <p:cNvPr name="Freeform 3" id="3"/>
            <p:cNvSpPr/>
            <p:nvPr/>
          </p:nvSpPr>
          <p:spPr>
            <a:xfrm flipH="false" flipV="false" rot="0">
              <a:off x="0" y="0"/>
              <a:ext cx="3705180" cy="512783"/>
            </a:xfrm>
            <a:custGeom>
              <a:avLst/>
              <a:gdLst/>
              <a:ahLst/>
              <a:cxnLst/>
              <a:rect r="r" b="b" t="t" l="l"/>
              <a:pathLst>
                <a:path h="512783" w="3705180">
                  <a:moveTo>
                    <a:pt x="0" y="0"/>
                  </a:moveTo>
                  <a:lnTo>
                    <a:pt x="3705180" y="0"/>
                  </a:lnTo>
                  <a:lnTo>
                    <a:pt x="3705180" y="512783"/>
                  </a:lnTo>
                  <a:lnTo>
                    <a:pt x="0" y="512783"/>
                  </a:lnTo>
                  <a:close/>
                </a:path>
              </a:pathLst>
            </a:custGeom>
            <a:solidFill>
              <a:srgbClr val="F23F0A">
                <a:alpha val="69804"/>
              </a:srgbClr>
            </a:solidFill>
          </p:spPr>
        </p:sp>
        <p:sp>
          <p:nvSpPr>
            <p:cNvPr name="TextBox 4" id="4"/>
            <p:cNvSpPr txBox="true"/>
            <p:nvPr/>
          </p:nvSpPr>
          <p:spPr>
            <a:xfrm>
              <a:off x="0" y="-38100"/>
              <a:ext cx="3705180" cy="550883"/>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370299" y="1812075"/>
            <a:ext cx="16464582" cy="4197687"/>
          </a:xfrm>
          <a:prstGeom prst="rect">
            <a:avLst/>
          </a:prstGeom>
        </p:spPr>
        <p:txBody>
          <a:bodyPr anchor="t" rtlCol="false" tIns="0" lIns="0" bIns="0" rIns="0">
            <a:spAutoFit/>
          </a:bodyPr>
          <a:lstStyle/>
          <a:p>
            <a:pPr algn="l">
              <a:lnSpc>
                <a:spcPts val="15555"/>
              </a:lnSpc>
            </a:pPr>
            <a:r>
              <a:rPr lang="en-US" b="true" sz="19444" spc="-719">
                <a:solidFill>
                  <a:srgbClr val="000000"/>
                </a:solidFill>
                <a:latin typeface="Gotham Heavy"/>
                <a:ea typeface="Gotham Heavy"/>
                <a:cs typeface="Gotham Heavy"/>
                <a:sym typeface="Gotham Heavy"/>
              </a:rPr>
              <a:t>GOD'S </a:t>
            </a:r>
          </a:p>
          <a:p>
            <a:pPr algn="l">
              <a:lnSpc>
                <a:spcPts val="15555"/>
              </a:lnSpc>
            </a:pPr>
            <a:r>
              <a:rPr lang="en-US" b="true" sz="19444" spc="-719">
                <a:solidFill>
                  <a:srgbClr val="000000"/>
                </a:solidFill>
                <a:latin typeface="Gotham Heavy"/>
                <a:ea typeface="Gotham Heavy"/>
                <a:cs typeface="Gotham Heavy"/>
                <a:sym typeface="Gotham Heavy"/>
              </a:rPr>
              <a:t>COVENANT </a:t>
            </a:r>
          </a:p>
        </p:txBody>
      </p:sp>
      <p:sp>
        <p:nvSpPr>
          <p:cNvPr name="TextBox 6" id="6"/>
          <p:cNvSpPr txBox="true"/>
          <p:nvPr/>
        </p:nvSpPr>
        <p:spPr>
          <a:xfrm rot="0">
            <a:off x="547662" y="553988"/>
            <a:ext cx="6119464" cy="324982"/>
          </a:xfrm>
          <a:prstGeom prst="rect">
            <a:avLst/>
          </a:prstGeom>
        </p:spPr>
        <p:txBody>
          <a:bodyPr anchor="t" rtlCol="false" tIns="0" lIns="0" bIns="0" rIns="0">
            <a:spAutoFit/>
          </a:bodyPr>
          <a:lstStyle/>
          <a:p>
            <a:pPr algn="l">
              <a:lnSpc>
                <a:spcPts val="2542"/>
              </a:lnSpc>
            </a:pPr>
            <a:r>
              <a:rPr lang="en-US" sz="2376">
                <a:solidFill>
                  <a:srgbClr val="000000"/>
                </a:solidFill>
                <a:latin typeface="JetBrains Mono"/>
                <a:ea typeface="JetBrains Mono"/>
                <a:cs typeface="JetBrains Mono"/>
                <a:sym typeface="JetBrains Mono"/>
              </a:rPr>
              <a:t>GENESIS 9</a:t>
            </a:r>
          </a:p>
        </p:txBody>
      </p:sp>
      <p:sp>
        <p:nvSpPr>
          <p:cNvPr name="Freeform 7" id="7"/>
          <p:cNvSpPr/>
          <p:nvPr/>
        </p:nvSpPr>
        <p:spPr>
          <a:xfrm flipH="false" flipV="false" rot="0">
            <a:off x="12280852" y="-3288458"/>
            <a:ext cx="9838938" cy="9838938"/>
          </a:xfrm>
          <a:custGeom>
            <a:avLst/>
            <a:gdLst/>
            <a:ahLst/>
            <a:cxnLst/>
            <a:rect r="r" b="b" t="t" l="l"/>
            <a:pathLst>
              <a:path h="9838938" w="9838938">
                <a:moveTo>
                  <a:pt x="0" y="0"/>
                </a:moveTo>
                <a:lnTo>
                  <a:pt x="9838938" y="0"/>
                </a:lnTo>
                <a:lnTo>
                  <a:pt x="9838938" y="9838939"/>
                </a:lnTo>
                <a:lnTo>
                  <a:pt x="0" y="9838939"/>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sld>
</file>

<file path=ppt/slides/slide19.xml><?xml version="1.0" encoding="utf-8"?>
<p:sld xmlns:p="http://schemas.openxmlformats.org/presentationml/2006/main" xmlns:a="http://schemas.openxmlformats.org/drawingml/2006/main" xmlns:r="http://schemas.openxmlformats.org/officeDocument/2006/relationships">
  <p:cSld>
    <p:bg>
      <p:bgPr>
        <a:solidFill>
          <a:srgbClr val="FFECE4"/>
        </a:solidFill>
      </p:bgPr>
    </p:bg>
    <p:spTree>
      <p:nvGrpSpPr>
        <p:cNvPr id="1" name=""/>
        <p:cNvGrpSpPr/>
        <p:nvPr/>
      </p:nvGrpSpPr>
      <p:grpSpPr>
        <a:xfrm>
          <a:off x="0" y="0"/>
          <a:ext cx="0" cy="0"/>
          <a:chOff x="0" y="0"/>
          <a:chExt cx="0" cy="0"/>
        </a:xfrm>
      </p:grpSpPr>
      <p:sp>
        <p:nvSpPr>
          <p:cNvPr name="TextBox 2" id="2"/>
          <p:cNvSpPr txBox="true"/>
          <p:nvPr/>
        </p:nvSpPr>
        <p:spPr>
          <a:xfrm rot="0">
            <a:off x="0" y="1769024"/>
            <a:ext cx="15902853" cy="12024809"/>
          </a:xfrm>
          <a:prstGeom prst="rect">
            <a:avLst/>
          </a:prstGeom>
        </p:spPr>
        <p:txBody>
          <a:bodyPr anchor="t" rtlCol="false" tIns="0" lIns="0" bIns="0" rIns="0">
            <a:spAutoFit/>
          </a:bodyPr>
          <a:lstStyle/>
          <a:p>
            <a:pPr algn="l">
              <a:lnSpc>
                <a:spcPts val="5040"/>
              </a:lnSpc>
            </a:pPr>
          </a:p>
          <a:p>
            <a:pPr algn="l" marL="1016991" indent="-508495" lvl="1">
              <a:lnSpc>
                <a:spcPts val="5040"/>
              </a:lnSpc>
              <a:buAutoNum type="arabicPeriod" startAt="1"/>
            </a:pPr>
            <a:r>
              <a:rPr lang="en-US" sz="4710">
                <a:solidFill>
                  <a:srgbClr val="000000"/>
                </a:solidFill>
                <a:latin typeface="JetBrains Mono"/>
                <a:ea typeface="JetBrains Mono"/>
                <a:cs typeface="JetBrains Mono"/>
                <a:sym typeface="JetBrains Mono"/>
              </a:rPr>
              <a:t>God blessed Noah and his sons and commanded them to be fruitful and multiply.</a:t>
            </a:r>
          </a:p>
          <a:p>
            <a:pPr algn="l" marL="1016991" indent="-508495" lvl="1">
              <a:lnSpc>
                <a:spcPts val="5040"/>
              </a:lnSpc>
              <a:buAutoNum type="arabicPeriod" startAt="1"/>
            </a:pPr>
            <a:r>
              <a:rPr lang="en-US" sz="4710">
                <a:solidFill>
                  <a:srgbClr val="000000"/>
                </a:solidFill>
                <a:latin typeface="JetBrains Mono"/>
                <a:ea typeface="JetBrains Mono"/>
                <a:cs typeface="JetBrains Mono"/>
                <a:sym typeface="JetBrains Mono"/>
              </a:rPr>
              <a:t>Humanity was given authority over all creation</a:t>
            </a:r>
          </a:p>
          <a:p>
            <a:pPr algn="l" marL="1016991" indent="-508495" lvl="1">
              <a:lnSpc>
                <a:spcPts val="5040"/>
              </a:lnSpc>
              <a:buAutoNum type="arabicPeriod" startAt="1"/>
            </a:pPr>
            <a:r>
              <a:rPr lang="en-US" sz="4710">
                <a:solidFill>
                  <a:srgbClr val="000000"/>
                </a:solidFill>
                <a:latin typeface="JetBrains Mono"/>
                <a:ea typeface="JetBrains Mono"/>
                <a:cs typeface="JetBrains Mono"/>
                <a:sym typeface="JetBrains Mono"/>
              </a:rPr>
              <a:t>God permitted the eating of meat but restricted consuming blood, it has life in it. </a:t>
            </a:r>
          </a:p>
          <a:p>
            <a:pPr algn="l" marL="1016991" indent="-508495" lvl="1">
              <a:lnSpc>
                <a:spcPts val="5040"/>
              </a:lnSpc>
              <a:buAutoNum type="arabicPeriod" startAt="1"/>
            </a:pPr>
            <a:r>
              <a:rPr lang="en-US" sz="4710">
                <a:solidFill>
                  <a:srgbClr val="000000"/>
                </a:solidFill>
                <a:latin typeface="JetBrains Mono"/>
                <a:ea typeface="JetBrains Mono"/>
                <a:cs typeface="JetBrains Mono"/>
                <a:sym typeface="JetBrains Mono"/>
              </a:rPr>
              <a:t>The Lord promised never again to destroy the earth with a flood.</a:t>
            </a:r>
          </a:p>
          <a:p>
            <a:pPr algn="l" marL="1016991" indent="-508495" lvl="1">
              <a:lnSpc>
                <a:spcPts val="5040"/>
              </a:lnSpc>
              <a:buAutoNum type="arabicPeriod" startAt="1"/>
            </a:pPr>
            <a:r>
              <a:rPr lang="en-US" sz="4710">
                <a:solidFill>
                  <a:srgbClr val="000000"/>
                </a:solidFill>
                <a:latin typeface="JetBrains Mono"/>
                <a:ea typeface="JetBrains Mono"/>
                <a:cs typeface="JetBrains Mono"/>
                <a:sym typeface="JetBrains Mono"/>
              </a:rPr>
              <a:t>The rainbow was given as the sign of God’s everlasting covenant</a:t>
            </a:r>
          </a:p>
          <a:p>
            <a:pPr algn="l">
              <a:lnSpc>
                <a:spcPts val="5040"/>
              </a:lnSpc>
            </a:pPr>
          </a:p>
          <a:p>
            <a:pPr algn="l">
              <a:lnSpc>
                <a:spcPts val="5040"/>
              </a:lnSpc>
            </a:pPr>
          </a:p>
          <a:p>
            <a:pPr algn="l">
              <a:lnSpc>
                <a:spcPts val="5040"/>
              </a:lnSpc>
            </a:pPr>
          </a:p>
          <a:p>
            <a:pPr algn="l">
              <a:lnSpc>
                <a:spcPts val="5040"/>
              </a:lnSpc>
            </a:pPr>
          </a:p>
          <a:p>
            <a:pPr algn="l">
              <a:lnSpc>
                <a:spcPts val="5040"/>
              </a:lnSpc>
            </a:pPr>
          </a:p>
          <a:p>
            <a:pPr algn="l">
              <a:lnSpc>
                <a:spcPts val="5040"/>
              </a:lnSpc>
            </a:pPr>
            <a:r>
              <a:rPr lang="en-US" sz="4710">
                <a:solidFill>
                  <a:srgbClr val="000000"/>
                </a:solidFill>
                <a:latin typeface="JetBrains Mono"/>
                <a:ea typeface="JetBrains Mono"/>
                <a:cs typeface="JetBrains Mono"/>
                <a:sym typeface="JetBrains Mono"/>
              </a:rPr>
              <a:t> </a:t>
            </a:r>
          </a:p>
        </p:txBody>
      </p:sp>
      <p:sp>
        <p:nvSpPr>
          <p:cNvPr name="Freeform 3" id="3"/>
          <p:cNvSpPr/>
          <p:nvPr/>
        </p:nvSpPr>
        <p:spPr>
          <a:xfrm flipH="false" flipV="false" rot="0">
            <a:off x="12128452" y="-3440858"/>
            <a:ext cx="9838938" cy="9838938"/>
          </a:xfrm>
          <a:custGeom>
            <a:avLst/>
            <a:gdLst/>
            <a:ahLst/>
            <a:cxnLst/>
            <a:rect r="r" b="b" t="t" l="l"/>
            <a:pathLst>
              <a:path h="9838938" w="9838938">
                <a:moveTo>
                  <a:pt x="0" y="0"/>
                </a:moveTo>
                <a:lnTo>
                  <a:pt x="9838938" y="0"/>
                </a:lnTo>
                <a:lnTo>
                  <a:pt x="9838938" y="9838939"/>
                </a:lnTo>
                <a:lnTo>
                  <a:pt x="0" y="9838939"/>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2178948" y="8108052"/>
            <a:ext cx="4357896" cy="4357896"/>
          </a:xfrm>
          <a:custGeom>
            <a:avLst/>
            <a:gdLst/>
            <a:ahLst/>
            <a:cxnLst/>
            <a:rect r="r" b="b" t="t" l="l"/>
            <a:pathLst>
              <a:path h="4357896" w="4357896">
                <a:moveTo>
                  <a:pt x="0" y="0"/>
                </a:moveTo>
                <a:lnTo>
                  <a:pt x="4357896" y="0"/>
                </a:lnTo>
                <a:lnTo>
                  <a:pt x="4357896" y="4357896"/>
                </a:lnTo>
                <a:lnTo>
                  <a:pt x="0" y="435789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sld>
</file>

<file path=ppt/slides/slide2.xml><?xml version="1.0" encoding="utf-8"?>
<p:sld xmlns:p="http://schemas.openxmlformats.org/presentationml/2006/main" xmlns:a="http://schemas.openxmlformats.org/drawingml/2006/main">
  <p:cSld>
    <p:bg>
      <p:bgPr>
        <a:solidFill>
          <a:srgbClr val="FFECE4"/>
        </a:solidFill>
      </p:bgPr>
    </p:bg>
    <p:spTree>
      <p:nvGrpSpPr>
        <p:cNvPr id="1" name=""/>
        <p:cNvGrpSpPr/>
        <p:nvPr/>
      </p:nvGrpSpPr>
      <p:grpSpPr>
        <a:xfrm>
          <a:off x="0" y="0"/>
          <a:ext cx="0" cy="0"/>
          <a:chOff x="0" y="0"/>
          <a:chExt cx="0" cy="0"/>
        </a:xfrm>
      </p:grpSpPr>
      <p:sp>
        <p:nvSpPr>
          <p:cNvPr name="TextBox 2" id="2"/>
          <p:cNvSpPr txBox="true"/>
          <p:nvPr/>
        </p:nvSpPr>
        <p:spPr>
          <a:xfrm rot="0">
            <a:off x="723560" y="6259378"/>
            <a:ext cx="17564440" cy="2158208"/>
          </a:xfrm>
          <a:prstGeom prst="rect">
            <a:avLst/>
          </a:prstGeom>
        </p:spPr>
        <p:txBody>
          <a:bodyPr anchor="t" rtlCol="false" tIns="0" lIns="0" bIns="0" rIns="0">
            <a:spAutoFit/>
          </a:bodyPr>
          <a:lstStyle/>
          <a:p>
            <a:pPr algn="ctr">
              <a:lnSpc>
                <a:spcPts val="3446"/>
              </a:lnSpc>
            </a:pPr>
            <a:r>
              <a:rPr lang="en-US" sz="3221">
                <a:solidFill>
                  <a:srgbClr val="000000"/>
                </a:solidFill>
                <a:latin typeface="JetBrains Mono"/>
                <a:ea typeface="JetBrains Mono"/>
                <a:cs typeface="JetBrains Mono"/>
                <a:sym typeface="JetBrains Mono"/>
              </a:rPr>
              <a:t>WHAT HAVE YOU LEARNED SO FAR? OUR GAME WILL BE FAMILY FUED STYLE. YOUR ANSWER CHOICES ARE GOD, JESUS, THE HOLY SPIRIT, OR ADAM AND EVE.</a:t>
            </a:r>
          </a:p>
          <a:p>
            <a:pPr algn="ctr">
              <a:lnSpc>
                <a:spcPts val="3446"/>
              </a:lnSpc>
            </a:pPr>
          </a:p>
          <a:p>
            <a:pPr algn="ctr">
              <a:lnSpc>
                <a:spcPts val="3446"/>
              </a:lnSpc>
            </a:pPr>
          </a:p>
          <a:p>
            <a:pPr algn="ctr">
              <a:lnSpc>
                <a:spcPts val="3446"/>
              </a:lnSpc>
              <a:spcBef>
                <a:spcPct val="0"/>
              </a:spcBef>
            </a:pPr>
            <a:r>
              <a:rPr lang="en-US" sz="3221">
                <a:solidFill>
                  <a:srgbClr val="000000"/>
                </a:solidFill>
                <a:latin typeface="Gulfs Display"/>
                <a:ea typeface="Gulfs Display"/>
                <a:cs typeface="Gulfs Display"/>
                <a:sym typeface="Gulfs Display"/>
              </a:rPr>
              <a:t>LET’S PLAY!</a:t>
            </a:r>
          </a:p>
        </p:txBody>
      </p:sp>
      <p:sp>
        <p:nvSpPr>
          <p:cNvPr name="TextBox 3" id="3"/>
          <p:cNvSpPr txBox="true"/>
          <p:nvPr/>
        </p:nvSpPr>
        <p:spPr>
          <a:xfrm rot="0">
            <a:off x="405040" y="76200"/>
            <a:ext cx="17477920" cy="5911850"/>
          </a:xfrm>
          <a:prstGeom prst="rect">
            <a:avLst/>
          </a:prstGeom>
        </p:spPr>
        <p:txBody>
          <a:bodyPr anchor="t" rtlCol="false" tIns="0" lIns="0" bIns="0" rIns="0">
            <a:spAutoFit/>
          </a:bodyPr>
          <a:lstStyle/>
          <a:p>
            <a:pPr algn="ctr">
              <a:lnSpc>
                <a:spcPts val="23200"/>
              </a:lnSpc>
            </a:pPr>
            <a:r>
              <a:rPr lang="en-US" b="true" sz="20000">
                <a:solidFill>
                  <a:srgbClr val="F23F0A">
                    <a:alpha val="81961"/>
                  </a:srgbClr>
                </a:solidFill>
                <a:latin typeface="Gotham Heavy"/>
                <a:ea typeface="Gotham Heavy"/>
                <a:cs typeface="Gotham Heavy"/>
                <a:sym typeface="Gotham Heavy"/>
              </a:rPr>
              <a:t>LET’S REVIEW</a:t>
            </a:r>
          </a:p>
        </p:txBody>
      </p:sp>
    </p:spTree>
  </p:cSld>
  <p:clrMapOvr>
    <a:masterClrMapping/>
  </p:clrMapOvr>
</p:sld>
</file>

<file path=ppt/slides/slide20.xml><?xml version="1.0" encoding="utf-8"?>
<p:sld xmlns:p="http://schemas.openxmlformats.org/presentationml/2006/main" xmlns:a="http://schemas.openxmlformats.org/drawingml/2006/main">
  <p:cSld>
    <p:bg>
      <p:bgPr>
        <a:solidFill>
          <a:srgbClr val="FFECE4"/>
        </a:solidFill>
      </p:bgPr>
    </p:bg>
    <p:spTree>
      <p:nvGrpSpPr>
        <p:cNvPr id="1" name=""/>
        <p:cNvGrpSpPr/>
        <p:nvPr/>
      </p:nvGrpSpPr>
      <p:grpSpPr>
        <a:xfrm>
          <a:off x="0" y="0"/>
          <a:ext cx="0" cy="0"/>
          <a:chOff x="0" y="0"/>
          <a:chExt cx="0" cy="0"/>
        </a:xfrm>
      </p:grpSpPr>
      <p:grpSp>
        <p:nvGrpSpPr>
          <p:cNvPr name="Group 2" id="2"/>
          <p:cNvGrpSpPr/>
          <p:nvPr/>
        </p:nvGrpSpPr>
        <p:grpSpPr>
          <a:xfrm rot="0">
            <a:off x="0" y="450292"/>
            <a:ext cx="14426970" cy="1142926"/>
            <a:chOff x="0" y="0"/>
            <a:chExt cx="3799696" cy="301017"/>
          </a:xfrm>
        </p:grpSpPr>
        <p:sp>
          <p:nvSpPr>
            <p:cNvPr name="Freeform 3" id="3"/>
            <p:cNvSpPr/>
            <p:nvPr/>
          </p:nvSpPr>
          <p:spPr>
            <a:xfrm flipH="false" flipV="false" rot="0">
              <a:off x="0" y="0"/>
              <a:ext cx="3799696" cy="301017"/>
            </a:xfrm>
            <a:custGeom>
              <a:avLst/>
              <a:gdLst/>
              <a:ahLst/>
              <a:cxnLst/>
              <a:rect r="r" b="b" t="t" l="l"/>
              <a:pathLst>
                <a:path h="301017" w="3799696">
                  <a:moveTo>
                    <a:pt x="0" y="0"/>
                  </a:moveTo>
                  <a:lnTo>
                    <a:pt x="3799696" y="0"/>
                  </a:lnTo>
                  <a:lnTo>
                    <a:pt x="3799696" y="301017"/>
                  </a:lnTo>
                  <a:lnTo>
                    <a:pt x="0" y="301017"/>
                  </a:lnTo>
                  <a:close/>
                </a:path>
              </a:pathLst>
            </a:custGeom>
            <a:solidFill>
              <a:srgbClr val="F23F0A">
                <a:alpha val="69804"/>
              </a:srgbClr>
            </a:solidFill>
          </p:spPr>
        </p:sp>
        <p:sp>
          <p:nvSpPr>
            <p:cNvPr name="TextBox 4" id="4"/>
            <p:cNvSpPr txBox="true"/>
            <p:nvPr/>
          </p:nvSpPr>
          <p:spPr>
            <a:xfrm>
              <a:off x="0" y="-38100"/>
              <a:ext cx="3799696" cy="339117"/>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0" y="714402"/>
            <a:ext cx="14615315" cy="9096675"/>
          </a:xfrm>
          <a:prstGeom prst="rect">
            <a:avLst/>
          </a:prstGeom>
        </p:spPr>
        <p:txBody>
          <a:bodyPr anchor="t" rtlCol="false" tIns="0" lIns="0" bIns="0" rIns="0">
            <a:spAutoFit/>
          </a:bodyPr>
          <a:lstStyle/>
          <a:p>
            <a:pPr algn="l">
              <a:lnSpc>
                <a:spcPts val="6110"/>
              </a:lnSpc>
            </a:pPr>
            <a:r>
              <a:rPr lang="en-US" sz="5710">
                <a:solidFill>
                  <a:srgbClr val="000000"/>
                </a:solidFill>
                <a:latin typeface="JetBrains Mono"/>
                <a:ea typeface="JetBrains Mono"/>
                <a:cs typeface="JetBrains Mono"/>
                <a:sym typeface="JetBrains Mono"/>
              </a:rPr>
              <a:t>Responsibility After Restoration</a:t>
            </a:r>
          </a:p>
          <a:p>
            <a:pPr algn="l">
              <a:lnSpc>
                <a:spcPts val="5040"/>
              </a:lnSpc>
            </a:pPr>
          </a:p>
          <a:p>
            <a:pPr algn="l">
              <a:lnSpc>
                <a:spcPts val="5040"/>
              </a:lnSpc>
            </a:pPr>
          </a:p>
          <a:p>
            <a:pPr algn="l">
              <a:lnSpc>
                <a:spcPts val="5040"/>
              </a:lnSpc>
            </a:pPr>
          </a:p>
          <a:p>
            <a:pPr algn="l">
              <a:lnSpc>
                <a:spcPts val="5040"/>
              </a:lnSpc>
            </a:pPr>
          </a:p>
          <a:p>
            <a:pPr algn="l" marL="1016991" indent="-508496" lvl="1">
              <a:lnSpc>
                <a:spcPts val="5040"/>
              </a:lnSpc>
              <a:buFont typeface="Arial"/>
              <a:buChar char="•"/>
            </a:pPr>
            <a:r>
              <a:rPr lang="en-US" sz="4710">
                <a:solidFill>
                  <a:srgbClr val="000000"/>
                </a:solidFill>
                <a:latin typeface="JetBrains Mono"/>
                <a:ea typeface="JetBrains Mono"/>
                <a:cs typeface="JetBrains Mono"/>
                <a:sym typeface="JetBrains Mono"/>
              </a:rPr>
              <a:t>Humanity was given authority over creation</a:t>
            </a:r>
          </a:p>
          <a:p>
            <a:pPr algn="l" marL="1016991" indent="-508496" lvl="1">
              <a:lnSpc>
                <a:spcPts val="5040"/>
              </a:lnSpc>
              <a:buFont typeface="Arial"/>
              <a:buChar char="•"/>
            </a:pPr>
            <a:r>
              <a:rPr lang="en-US" sz="4710">
                <a:solidFill>
                  <a:srgbClr val="000000"/>
                </a:solidFill>
                <a:latin typeface="JetBrains Mono"/>
                <a:ea typeface="JetBrains Mono"/>
                <a:cs typeface="JetBrains Mono"/>
                <a:sym typeface="JetBrains Mono"/>
              </a:rPr>
              <a:t>God set boundaries to honor the sanctity of life</a:t>
            </a:r>
          </a:p>
          <a:p>
            <a:pPr algn="l" marL="1016991" indent="-508496" lvl="1">
              <a:lnSpc>
                <a:spcPts val="5040"/>
              </a:lnSpc>
              <a:buFont typeface="Arial"/>
              <a:buChar char="•"/>
            </a:pPr>
            <a:r>
              <a:rPr lang="en-US" sz="4710">
                <a:solidFill>
                  <a:srgbClr val="000000"/>
                </a:solidFill>
                <a:latin typeface="JetBrains Mono"/>
                <a:ea typeface="JetBrains Mono"/>
                <a:cs typeface="JetBrains Mono"/>
                <a:sym typeface="JetBrains Mono"/>
              </a:rPr>
              <a:t>Even after deliverance, sin remained present</a:t>
            </a:r>
          </a:p>
          <a:p>
            <a:pPr algn="l" marL="1016991" indent="-508496" lvl="1">
              <a:lnSpc>
                <a:spcPts val="5040"/>
              </a:lnSpc>
              <a:buFont typeface="Arial"/>
              <a:buChar char="•"/>
            </a:pPr>
            <a:r>
              <a:rPr lang="en-US" sz="4710">
                <a:solidFill>
                  <a:srgbClr val="000000"/>
                </a:solidFill>
                <a:latin typeface="JetBrains Mono"/>
                <a:ea typeface="JetBrains Mono"/>
                <a:cs typeface="JetBrains Mono"/>
                <a:sym typeface="JetBrains Mono"/>
              </a:rPr>
              <a:t>God’s purposes continued despite human failure</a:t>
            </a:r>
          </a:p>
          <a:p>
            <a:pPr algn="l">
              <a:lnSpc>
                <a:spcPts val="5040"/>
              </a:lnSpc>
            </a:pPr>
          </a:p>
        </p:txBody>
      </p:sp>
    </p:spTree>
  </p:cSld>
  <p:clrMapOvr>
    <a:masterClrMapping/>
  </p:clrMapOvr>
</p:sld>
</file>

<file path=ppt/slides/slide21.xml><?xml version="1.0" encoding="utf-8"?>
<p:sld xmlns:p="http://schemas.openxmlformats.org/presentationml/2006/main" xmlns:a="http://schemas.openxmlformats.org/drawingml/2006/main">
  <p:cSld>
    <p:bg>
      <p:bgPr>
        <a:solidFill>
          <a:srgbClr val="FFECE4"/>
        </a:solidFill>
      </p:bgPr>
    </p:bg>
    <p:spTree>
      <p:nvGrpSpPr>
        <p:cNvPr id="1" name=""/>
        <p:cNvGrpSpPr/>
        <p:nvPr/>
      </p:nvGrpSpPr>
      <p:grpSpPr>
        <a:xfrm>
          <a:off x="0" y="0"/>
          <a:ext cx="0" cy="0"/>
          <a:chOff x="0" y="0"/>
          <a:chExt cx="0" cy="0"/>
        </a:xfrm>
      </p:grpSpPr>
      <p:grpSp>
        <p:nvGrpSpPr>
          <p:cNvPr name="Group 2" id="2"/>
          <p:cNvGrpSpPr/>
          <p:nvPr/>
        </p:nvGrpSpPr>
        <p:grpSpPr>
          <a:xfrm rot="0">
            <a:off x="177732" y="1907777"/>
            <a:ext cx="13459195" cy="1335232"/>
            <a:chOff x="0" y="0"/>
            <a:chExt cx="3544809" cy="351666"/>
          </a:xfrm>
        </p:grpSpPr>
        <p:sp>
          <p:nvSpPr>
            <p:cNvPr name="Freeform 3" id="3"/>
            <p:cNvSpPr/>
            <p:nvPr/>
          </p:nvSpPr>
          <p:spPr>
            <a:xfrm flipH="false" flipV="false" rot="0">
              <a:off x="0" y="0"/>
              <a:ext cx="3544808" cy="351666"/>
            </a:xfrm>
            <a:custGeom>
              <a:avLst/>
              <a:gdLst/>
              <a:ahLst/>
              <a:cxnLst/>
              <a:rect r="r" b="b" t="t" l="l"/>
              <a:pathLst>
                <a:path h="351666" w="3544808">
                  <a:moveTo>
                    <a:pt x="0" y="0"/>
                  </a:moveTo>
                  <a:lnTo>
                    <a:pt x="3544808" y="0"/>
                  </a:lnTo>
                  <a:lnTo>
                    <a:pt x="3544808" y="351666"/>
                  </a:lnTo>
                  <a:lnTo>
                    <a:pt x="0" y="351666"/>
                  </a:lnTo>
                  <a:close/>
                </a:path>
              </a:pathLst>
            </a:custGeom>
            <a:solidFill>
              <a:srgbClr val="F23F0A">
                <a:alpha val="69804"/>
              </a:srgbClr>
            </a:solidFill>
          </p:spPr>
        </p:sp>
        <p:sp>
          <p:nvSpPr>
            <p:cNvPr name="TextBox 4" id="4"/>
            <p:cNvSpPr txBox="true"/>
            <p:nvPr/>
          </p:nvSpPr>
          <p:spPr>
            <a:xfrm>
              <a:off x="0" y="-38100"/>
              <a:ext cx="3544809" cy="389766"/>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1028700" y="2209293"/>
            <a:ext cx="17190974" cy="808400"/>
          </a:xfrm>
          <a:prstGeom prst="rect">
            <a:avLst/>
          </a:prstGeom>
        </p:spPr>
        <p:txBody>
          <a:bodyPr anchor="t" rtlCol="false" tIns="0" lIns="0" bIns="0" rIns="0">
            <a:spAutoFit/>
          </a:bodyPr>
          <a:lstStyle/>
          <a:p>
            <a:pPr algn="l">
              <a:lnSpc>
                <a:spcPts val="6282"/>
              </a:lnSpc>
            </a:pPr>
            <a:r>
              <a:rPr lang="en-US" sz="5871">
                <a:solidFill>
                  <a:srgbClr val="000000"/>
                </a:solidFill>
                <a:latin typeface="JetBrains Mono"/>
                <a:ea typeface="JetBrains Mono"/>
                <a:cs typeface="JetBrains Mono"/>
                <a:sym typeface="JetBrains Mono"/>
              </a:rPr>
              <a:t>KEY TAKEAWAY GENESIS 6-9</a:t>
            </a:r>
          </a:p>
        </p:txBody>
      </p:sp>
      <p:sp>
        <p:nvSpPr>
          <p:cNvPr name="TextBox 6" id="6"/>
          <p:cNvSpPr txBox="true"/>
          <p:nvPr/>
        </p:nvSpPr>
        <p:spPr>
          <a:xfrm rot="0">
            <a:off x="6907329" y="4570421"/>
            <a:ext cx="10351971" cy="4963032"/>
          </a:xfrm>
          <a:prstGeom prst="rect">
            <a:avLst/>
          </a:prstGeom>
        </p:spPr>
        <p:txBody>
          <a:bodyPr anchor="t" rtlCol="false" tIns="0" lIns="0" bIns="0" rIns="0">
            <a:spAutoFit/>
          </a:bodyPr>
          <a:lstStyle/>
          <a:p>
            <a:pPr algn="l">
              <a:lnSpc>
                <a:spcPts val="4370"/>
              </a:lnSpc>
            </a:pPr>
            <a:r>
              <a:rPr lang="en-US" sz="4084">
                <a:solidFill>
                  <a:srgbClr val="000000"/>
                </a:solidFill>
                <a:latin typeface="JetBrains Mono"/>
                <a:ea typeface="JetBrains Mono"/>
                <a:cs typeface="JetBrains Mono"/>
                <a:sym typeface="JetBrains Mono"/>
              </a:rPr>
              <a:t>God judges sin with righteousness, yet preserves life through mercy. God’s mercy preserves those who walk faithfully with Him. Obedience leads to worship, and His covenant promises remind us that His faithfulness never fails, even when we fall.</a:t>
            </a:r>
          </a:p>
        </p:txBody>
      </p:sp>
    </p:spTree>
  </p:cSld>
  <p:clrMapOvr>
    <a:masterClrMapping/>
  </p:clrMapOvr>
</p:sld>
</file>

<file path=ppt/slides/slide22.xml><?xml version="1.0" encoding="utf-8"?>
<p:sld xmlns:p="http://schemas.openxmlformats.org/presentationml/2006/main" xmlns:a="http://schemas.openxmlformats.org/drawingml/2006/main">
  <p:cSld>
    <p:bg>
      <p:bgPr>
        <a:solidFill>
          <a:srgbClr val="FFECE4"/>
        </a:solidFill>
      </p:bgPr>
    </p:bg>
    <p:spTree>
      <p:nvGrpSpPr>
        <p:cNvPr id="1" name=""/>
        <p:cNvGrpSpPr/>
        <p:nvPr/>
      </p:nvGrpSpPr>
      <p:grpSpPr>
        <a:xfrm>
          <a:off x="0" y="0"/>
          <a:ext cx="0" cy="0"/>
          <a:chOff x="0" y="0"/>
          <a:chExt cx="0" cy="0"/>
        </a:xfrm>
      </p:grpSpPr>
      <p:grpSp>
        <p:nvGrpSpPr>
          <p:cNvPr name="Group 2" id="2"/>
          <p:cNvGrpSpPr/>
          <p:nvPr/>
        </p:nvGrpSpPr>
        <p:grpSpPr>
          <a:xfrm rot="0">
            <a:off x="0" y="3396022"/>
            <a:ext cx="7536546" cy="1946971"/>
            <a:chOff x="0" y="0"/>
            <a:chExt cx="1984934" cy="512783"/>
          </a:xfrm>
        </p:grpSpPr>
        <p:sp>
          <p:nvSpPr>
            <p:cNvPr name="Freeform 3" id="3"/>
            <p:cNvSpPr/>
            <p:nvPr/>
          </p:nvSpPr>
          <p:spPr>
            <a:xfrm flipH="false" flipV="false" rot="0">
              <a:off x="0" y="0"/>
              <a:ext cx="1984934" cy="512783"/>
            </a:xfrm>
            <a:custGeom>
              <a:avLst/>
              <a:gdLst/>
              <a:ahLst/>
              <a:cxnLst/>
              <a:rect r="r" b="b" t="t" l="l"/>
              <a:pathLst>
                <a:path h="512783" w="1984934">
                  <a:moveTo>
                    <a:pt x="0" y="0"/>
                  </a:moveTo>
                  <a:lnTo>
                    <a:pt x="1984934" y="0"/>
                  </a:lnTo>
                  <a:lnTo>
                    <a:pt x="1984934" y="512783"/>
                  </a:lnTo>
                  <a:lnTo>
                    <a:pt x="0" y="512783"/>
                  </a:lnTo>
                  <a:close/>
                </a:path>
              </a:pathLst>
            </a:custGeom>
            <a:solidFill>
              <a:srgbClr val="F23F0A">
                <a:alpha val="69804"/>
              </a:srgbClr>
            </a:solidFill>
          </p:spPr>
        </p:sp>
        <p:sp>
          <p:nvSpPr>
            <p:cNvPr name="TextBox 4" id="4"/>
            <p:cNvSpPr txBox="true"/>
            <p:nvPr/>
          </p:nvSpPr>
          <p:spPr>
            <a:xfrm>
              <a:off x="0" y="-38100"/>
              <a:ext cx="1984934" cy="550883"/>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0" y="3610863"/>
            <a:ext cx="16464582" cy="4197687"/>
          </a:xfrm>
          <a:prstGeom prst="rect">
            <a:avLst/>
          </a:prstGeom>
        </p:spPr>
        <p:txBody>
          <a:bodyPr anchor="t" rtlCol="false" tIns="0" lIns="0" bIns="0" rIns="0">
            <a:spAutoFit/>
          </a:bodyPr>
          <a:lstStyle/>
          <a:p>
            <a:pPr algn="l">
              <a:lnSpc>
                <a:spcPts val="15555"/>
              </a:lnSpc>
            </a:pPr>
            <a:r>
              <a:rPr lang="en-US" b="true" sz="19444" spc="-719">
                <a:solidFill>
                  <a:srgbClr val="000000"/>
                </a:solidFill>
                <a:latin typeface="Gotham Heavy"/>
                <a:ea typeface="Gotham Heavy"/>
                <a:cs typeface="Gotham Heavy"/>
                <a:sym typeface="Gotham Heavy"/>
              </a:rPr>
              <a:t>THIS </a:t>
            </a:r>
          </a:p>
          <a:p>
            <a:pPr algn="l">
              <a:lnSpc>
                <a:spcPts val="15555"/>
              </a:lnSpc>
            </a:pPr>
            <a:r>
              <a:rPr lang="en-US" b="true" sz="19444" spc="-719">
                <a:solidFill>
                  <a:srgbClr val="000000"/>
                </a:solidFill>
                <a:latin typeface="Gotham Heavy"/>
                <a:ea typeface="Gotham Heavy"/>
                <a:cs typeface="Gotham Heavy"/>
                <a:sym typeface="Gotham Heavy"/>
              </a:rPr>
              <a:t>OR THAT</a:t>
            </a:r>
          </a:p>
        </p:txBody>
      </p:sp>
      <p:grpSp>
        <p:nvGrpSpPr>
          <p:cNvPr name="Group 6" id="6"/>
          <p:cNvGrpSpPr/>
          <p:nvPr/>
        </p:nvGrpSpPr>
        <p:grpSpPr>
          <a:xfrm rot="0">
            <a:off x="8181247" y="2422011"/>
            <a:ext cx="3086100" cy="2541494"/>
            <a:chOff x="0" y="0"/>
            <a:chExt cx="647700" cy="533400"/>
          </a:xfrm>
        </p:grpSpPr>
        <p:sp>
          <p:nvSpPr>
            <p:cNvPr name="Freeform 7" id="7"/>
            <p:cNvSpPr/>
            <p:nvPr/>
          </p:nvSpPr>
          <p:spPr>
            <a:xfrm flipH="false" flipV="false" rot="0">
              <a:off x="0" y="0"/>
              <a:ext cx="647700" cy="533400"/>
            </a:xfrm>
            <a:custGeom>
              <a:avLst/>
              <a:gdLst/>
              <a:ahLst/>
              <a:cxnLst/>
              <a:rect r="r" b="b" t="t" l="l"/>
              <a:pathLst>
                <a:path h="533400" w="647700">
                  <a:moveTo>
                    <a:pt x="239386" y="166418"/>
                  </a:moveTo>
                  <a:lnTo>
                    <a:pt x="647700" y="166418"/>
                  </a:lnTo>
                  <a:lnTo>
                    <a:pt x="647700" y="366942"/>
                  </a:lnTo>
                  <a:lnTo>
                    <a:pt x="239373" y="366942"/>
                  </a:lnTo>
                  <a:lnTo>
                    <a:pt x="302255" y="533400"/>
                  </a:lnTo>
                  <a:lnTo>
                    <a:pt x="0" y="266700"/>
                  </a:lnTo>
                  <a:lnTo>
                    <a:pt x="302255" y="0"/>
                  </a:lnTo>
                  <a:lnTo>
                    <a:pt x="239386" y="166418"/>
                  </a:lnTo>
                  <a:close/>
                </a:path>
              </a:pathLst>
            </a:custGeom>
            <a:solidFill>
              <a:srgbClr val="000000"/>
            </a:solidFill>
          </p:spPr>
        </p:sp>
        <p:sp>
          <p:nvSpPr>
            <p:cNvPr name="TextBox 8" id="8"/>
            <p:cNvSpPr txBox="true"/>
            <p:nvPr/>
          </p:nvSpPr>
          <p:spPr>
            <a:xfrm>
              <a:off x="120650" y="127000"/>
              <a:ext cx="527050" cy="241300"/>
            </a:xfrm>
            <a:prstGeom prst="rect">
              <a:avLst/>
            </a:prstGeom>
          </p:spPr>
          <p:txBody>
            <a:bodyPr anchor="ctr" rtlCol="false" tIns="50800" lIns="50800" bIns="50800" rIns="50800"/>
            <a:lstStyle/>
            <a:p>
              <a:pPr algn="ctr">
                <a:lnSpc>
                  <a:spcPts val="2659"/>
                </a:lnSpc>
              </a:pPr>
            </a:p>
          </p:txBody>
        </p:sp>
      </p:grpSp>
      <p:grpSp>
        <p:nvGrpSpPr>
          <p:cNvPr name="Group 9" id="9"/>
          <p:cNvGrpSpPr/>
          <p:nvPr/>
        </p:nvGrpSpPr>
        <p:grpSpPr>
          <a:xfrm rot="-10800000">
            <a:off x="13047009" y="2422011"/>
            <a:ext cx="3086100" cy="2541494"/>
            <a:chOff x="0" y="0"/>
            <a:chExt cx="647700" cy="533400"/>
          </a:xfrm>
        </p:grpSpPr>
        <p:sp>
          <p:nvSpPr>
            <p:cNvPr name="Freeform 10" id="10"/>
            <p:cNvSpPr/>
            <p:nvPr/>
          </p:nvSpPr>
          <p:spPr>
            <a:xfrm flipH="false" flipV="false" rot="0">
              <a:off x="0" y="0"/>
              <a:ext cx="647700" cy="533400"/>
            </a:xfrm>
            <a:custGeom>
              <a:avLst/>
              <a:gdLst/>
              <a:ahLst/>
              <a:cxnLst/>
              <a:rect r="r" b="b" t="t" l="l"/>
              <a:pathLst>
                <a:path h="533400" w="647700">
                  <a:moveTo>
                    <a:pt x="239386" y="166418"/>
                  </a:moveTo>
                  <a:lnTo>
                    <a:pt x="647700" y="166418"/>
                  </a:lnTo>
                  <a:lnTo>
                    <a:pt x="647700" y="366942"/>
                  </a:lnTo>
                  <a:lnTo>
                    <a:pt x="239373" y="366942"/>
                  </a:lnTo>
                  <a:lnTo>
                    <a:pt x="302255" y="533400"/>
                  </a:lnTo>
                  <a:lnTo>
                    <a:pt x="0" y="266700"/>
                  </a:lnTo>
                  <a:lnTo>
                    <a:pt x="302255" y="0"/>
                  </a:lnTo>
                  <a:lnTo>
                    <a:pt x="239386" y="166418"/>
                  </a:lnTo>
                  <a:close/>
                </a:path>
              </a:pathLst>
            </a:custGeom>
            <a:solidFill>
              <a:srgbClr val="000000"/>
            </a:solidFill>
          </p:spPr>
        </p:sp>
        <p:sp>
          <p:nvSpPr>
            <p:cNvPr name="TextBox 11" id="11"/>
            <p:cNvSpPr txBox="true"/>
            <p:nvPr/>
          </p:nvSpPr>
          <p:spPr>
            <a:xfrm>
              <a:off x="120650" y="127000"/>
              <a:ext cx="527050" cy="241300"/>
            </a:xfrm>
            <a:prstGeom prst="rect">
              <a:avLst/>
            </a:prstGeom>
          </p:spPr>
          <p:txBody>
            <a:bodyPr anchor="ctr" rtlCol="false" tIns="50800" lIns="50800" bIns="50800" rIns="50800"/>
            <a:lstStyle/>
            <a:p>
              <a:pPr algn="ctr">
                <a:lnSpc>
                  <a:spcPts val="2659"/>
                </a:lnSpc>
              </a:pPr>
            </a:p>
          </p:txBody>
        </p:sp>
      </p:grpSp>
    </p:spTree>
  </p:cSld>
  <p:clrMapOvr>
    <a:masterClrMapping/>
  </p:clrMapOvr>
</p:sld>
</file>

<file path=ppt/slides/slide23.xml><?xml version="1.0" encoding="utf-8"?>
<p:sld xmlns:p="http://schemas.openxmlformats.org/presentationml/2006/main" xmlns:a="http://schemas.openxmlformats.org/drawingml/2006/main">
  <p:cSld>
    <p:bg>
      <p:bgPr>
        <a:solidFill>
          <a:srgbClr val="FFECE4"/>
        </a:solidFill>
      </p:bgPr>
    </p:bg>
    <p:spTree>
      <p:nvGrpSpPr>
        <p:cNvPr id="1" name=""/>
        <p:cNvGrpSpPr/>
        <p:nvPr/>
      </p:nvGrpSpPr>
      <p:grpSpPr>
        <a:xfrm>
          <a:off x="0" y="0"/>
          <a:ext cx="0" cy="0"/>
          <a:chOff x="0" y="0"/>
          <a:chExt cx="0" cy="0"/>
        </a:xfrm>
      </p:grpSpPr>
      <p:grpSp>
        <p:nvGrpSpPr>
          <p:cNvPr name="Group 2" id="2"/>
          <p:cNvGrpSpPr/>
          <p:nvPr/>
        </p:nvGrpSpPr>
        <p:grpSpPr>
          <a:xfrm rot="0">
            <a:off x="541010" y="658953"/>
            <a:ext cx="6190026" cy="739495"/>
            <a:chOff x="0" y="0"/>
            <a:chExt cx="1630295" cy="194764"/>
          </a:xfrm>
        </p:grpSpPr>
        <p:sp>
          <p:nvSpPr>
            <p:cNvPr name="Freeform 3" id="3"/>
            <p:cNvSpPr/>
            <p:nvPr/>
          </p:nvSpPr>
          <p:spPr>
            <a:xfrm flipH="false" flipV="false" rot="0">
              <a:off x="0" y="0"/>
              <a:ext cx="1630295" cy="194764"/>
            </a:xfrm>
            <a:custGeom>
              <a:avLst/>
              <a:gdLst/>
              <a:ahLst/>
              <a:cxnLst/>
              <a:rect r="r" b="b" t="t" l="l"/>
              <a:pathLst>
                <a:path h="194764" w="1630295">
                  <a:moveTo>
                    <a:pt x="0" y="0"/>
                  </a:moveTo>
                  <a:lnTo>
                    <a:pt x="1630295" y="0"/>
                  </a:lnTo>
                  <a:lnTo>
                    <a:pt x="1630295" y="194764"/>
                  </a:lnTo>
                  <a:lnTo>
                    <a:pt x="0" y="194764"/>
                  </a:lnTo>
                  <a:close/>
                </a:path>
              </a:pathLst>
            </a:custGeom>
            <a:solidFill>
              <a:srgbClr val="F23F0A">
                <a:alpha val="69804"/>
              </a:srgbClr>
            </a:solidFill>
          </p:spPr>
        </p:sp>
        <p:sp>
          <p:nvSpPr>
            <p:cNvPr name="TextBox 4" id="4"/>
            <p:cNvSpPr txBox="true"/>
            <p:nvPr/>
          </p:nvSpPr>
          <p:spPr>
            <a:xfrm>
              <a:off x="0" y="-38100"/>
              <a:ext cx="1630295" cy="232864"/>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676773" y="725628"/>
            <a:ext cx="10024949" cy="5842289"/>
          </a:xfrm>
          <a:prstGeom prst="rect">
            <a:avLst/>
          </a:prstGeom>
        </p:spPr>
        <p:txBody>
          <a:bodyPr anchor="t" rtlCol="false" tIns="0" lIns="0" bIns="0" rIns="0">
            <a:spAutoFit/>
          </a:bodyPr>
          <a:lstStyle/>
          <a:p>
            <a:pPr algn="l">
              <a:lnSpc>
                <a:spcPts val="5162"/>
              </a:lnSpc>
            </a:pPr>
            <a:r>
              <a:rPr lang="en-US" sz="4825">
                <a:solidFill>
                  <a:srgbClr val="000000"/>
                </a:solidFill>
                <a:latin typeface="JetBrains Mono"/>
                <a:ea typeface="JetBrains Mono"/>
                <a:cs typeface="JetBrains Mono"/>
                <a:sym typeface="JetBrains Mono"/>
              </a:rPr>
              <a:t>Ref. Genesis 6:9</a:t>
            </a:r>
          </a:p>
          <a:p>
            <a:pPr algn="l">
              <a:lnSpc>
                <a:spcPts val="5162"/>
              </a:lnSpc>
            </a:pPr>
            <a:r>
              <a:rPr lang="en-US" sz="4825">
                <a:solidFill>
                  <a:srgbClr val="000000"/>
                </a:solidFill>
                <a:latin typeface="JetBrains Mono"/>
                <a:ea typeface="JetBrains Mono"/>
                <a:cs typeface="JetBrains Mono"/>
                <a:sym typeface="JetBrains Mono"/>
              </a:rPr>
              <a:t> </a:t>
            </a:r>
          </a:p>
          <a:p>
            <a:pPr algn="l">
              <a:lnSpc>
                <a:spcPts val="5162"/>
              </a:lnSpc>
            </a:pPr>
          </a:p>
          <a:p>
            <a:pPr algn="l">
              <a:lnSpc>
                <a:spcPts val="5162"/>
              </a:lnSpc>
            </a:pPr>
            <a:r>
              <a:rPr lang="en-US" sz="4825">
                <a:solidFill>
                  <a:srgbClr val="000000"/>
                </a:solidFill>
                <a:latin typeface="JetBrains Mono"/>
                <a:ea typeface="JetBrains Mono"/>
                <a:cs typeface="JetBrains Mono"/>
                <a:sym typeface="JetBrains Mono"/>
              </a:rPr>
              <a:t>Was Noah chosen because he was righteous, or did he become righteous because God chose him?</a:t>
            </a:r>
          </a:p>
          <a:p>
            <a:pPr algn="l">
              <a:lnSpc>
                <a:spcPts val="5162"/>
              </a:lnSpc>
            </a:pPr>
          </a:p>
          <a:p>
            <a:pPr algn="l">
              <a:lnSpc>
                <a:spcPts val="5162"/>
              </a:lnSpc>
            </a:pPr>
          </a:p>
        </p:txBody>
      </p:sp>
      <p:grpSp>
        <p:nvGrpSpPr>
          <p:cNvPr name="Group 6" id="6"/>
          <p:cNvGrpSpPr/>
          <p:nvPr/>
        </p:nvGrpSpPr>
        <p:grpSpPr>
          <a:xfrm rot="0">
            <a:off x="2646204" y="5770037"/>
            <a:ext cx="3086100" cy="2541494"/>
            <a:chOff x="0" y="0"/>
            <a:chExt cx="647700" cy="533400"/>
          </a:xfrm>
        </p:grpSpPr>
        <p:sp>
          <p:nvSpPr>
            <p:cNvPr name="Freeform 7" id="7"/>
            <p:cNvSpPr/>
            <p:nvPr/>
          </p:nvSpPr>
          <p:spPr>
            <a:xfrm flipH="false" flipV="false" rot="0">
              <a:off x="0" y="0"/>
              <a:ext cx="647700" cy="533400"/>
            </a:xfrm>
            <a:custGeom>
              <a:avLst/>
              <a:gdLst/>
              <a:ahLst/>
              <a:cxnLst/>
              <a:rect r="r" b="b" t="t" l="l"/>
              <a:pathLst>
                <a:path h="533400" w="647700">
                  <a:moveTo>
                    <a:pt x="239386" y="166418"/>
                  </a:moveTo>
                  <a:lnTo>
                    <a:pt x="647700" y="166418"/>
                  </a:lnTo>
                  <a:lnTo>
                    <a:pt x="647700" y="366942"/>
                  </a:lnTo>
                  <a:lnTo>
                    <a:pt x="239373" y="366942"/>
                  </a:lnTo>
                  <a:lnTo>
                    <a:pt x="302255" y="533400"/>
                  </a:lnTo>
                  <a:lnTo>
                    <a:pt x="0" y="266700"/>
                  </a:lnTo>
                  <a:lnTo>
                    <a:pt x="302255" y="0"/>
                  </a:lnTo>
                  <a:lnTo>
                    <a:pt x="239386" y="166418"/>
                  </a:lnTo>
                  <a:close/>
                </a:path>
              </a:pathLst>
            </a:custGeom>
            <a:solidFill>
              <a:srgbClr val="000000"/>
            </a:solidFill>
          </p:spPr>
        </p:sp>
        <p:sp>
          <p:nvSpPr>
            <p:cNvPr name="TextBox 8" id="8"/>
            <p:cNvSpPr txBox="true"/>
            <p:nvPr/>
          </p:nvSpPr>
          <p:spPr>
            <a:xfrm>
              <a:off x="120650" y="127000"/>
              <a:ext cx="527050" cy="241300"/>
            </a:xfrm>
            <a:prstGeom prst="rect">
              <a:avLst/>
            </a:prstGeom>
          </p:spPr>
          <p:txBody>
            <a:bodyPr anchor="ctr" rtlCol="false" tIns="50800" lIns="50800" bIns="50800" rIns="50800"/>
            <a:lstStyle/>
            <a:p>
              <a:pPr algn="ctr">
                <a:lnSpc>
                  <a:spcPts val="2659"/>
                </a:lnSpc>
              </a:pPr>
            </a:p>
          </p:txBody>
        </p:sp>
      </p:grpSp>
      <p:grpSp>
        <p:nvGrpSpPr>
          <p:cNvPr name="Group 9" id="9"/>
          <p:cNvGrpSpPr/>
          <p:nvPr/>
        </p:nvGrpSpPr>
        <p:grpSpPr>
          <a:xfrm rot="-10800000">
            <a:off x="11372996" y="5527035"/>
            <a:ext cx="3086100" cy="2541494"/>
            <a:chOff x="0" y="0"/>
            <a:chExt cx="647700" cy="533400"/>
          </a:xfrm>
        </p:grpSpPr>
        <p:sp>
          <p:nvSpPr>
            <p:cNvPr name="Freeform 10" id="10"/>
            <p:cNvSpPr/>
            <p:nvPr/>
          </p:nvSpPr>
          <p:spPr>
            <a:xfrm flipH="false" flipV="false" rot="0">
              <a:off x="0" y="0"/>
              <a:ext cx="647700" cy="533400"/>
            </a:xfrm>
            <a:custGeom>
              <a:avLst/>
              <a:gdLst/>
              <a:ahLst/>
              <a:cxnLst/>
              <a:rect r="r" b="b" t="t" l="l"/>
              <a:pathLst>
                <a:path h="533400" w="647700">
                  <a:moveTo>
                    <a:pt x="239386" y="166418"/>
                  </a:moveTo>
                  <a:lnTo>
                    <a:pt x="647700" y="166418"/>
                  </a:lnTo>
                  <a:lnTo>
                    <a:pt x="647700" y="366942"/>
                  </a:lnTo>
                  <a:lnTo>
                    <a:pt x="239373" y="366942"/>
                  </a:lnTo>
                  <a:lnTo>
                    <a:pt x="302255" y="533400"/>
                  </a:lnTo>
                  <a:lnTo>
                    <a:pt x="0" y="266700"/>
                  </a:lnTo>
                  <a:lnTo>
                    <a:pt x="302255" y="0"/>
                  </a:lnTo>
                  <a:lnTo>
                    <a:pt x="239386" y="166418"/>
                  </a:lnTo>
                  <a:close/>
                </a:path>
              </a:pathLst>
            </a:custGeom>
            <a:solidFill>
              <a:srgbClr val="000000"/>
            </a:solidFill>
          </p:spPr>
        </p:sp>
        <p:sp>
          <p:nvSpPr>
            <p:cNvPr name="TextBox 11" id="11"/>
            <p:cNvSpPr txBox="true"/>
            <p:nvPr/>
          </p:nvSpPr>
          <p:spPr>
            <a:xfrm>
              <a:off x="120650" y="127000"/>
              <a:ext cx="527050" cy="241300"/>
            </a:xfrm>
            <a:prstGeom prst="rect">
              <a:avLst/>
            </a:prstGeom>
          </p:spPr>
          <p:txBody>
            <a:bodyPr anchor="ctr" rtlCol="false" tIns="50800" lIns="50800" bIns="50800" rIns="50800"/>
            <a:lstStyle/>
            <a:p>
              <a:pPr algn="ctr">
                <a:lnSpc>
                  <a:spcPts val="2659"/>
                </a:lnSpc>
              </a:pPr>
            </a:p>
          </p:txBody>
        </p:sp>
      </p:grpSp>
      <p:sp>
        <p:nvSpPr>
          <p:cNvPr name="TextBox 12" id="12"/>
          <p:cNvSpPr txBox="true"/>
          <p:nvPr/>
        </p:nvSpPr>
        <p:spPr>
          <a:xfrm rot="0">
            <a:off x="1811706" y="8216281"/>
            <a:ext cx="5145303" cy="854077"/>
          </a:xfrm>
          <a:prstGeom prst="rect">
            <a:avLst/>
          </a:prstGeom>
        </p:spPr>
        <p:txBody>
          <a:bodyPr anchor="t" rtlCol="false" tIns="0" lIns="0" bIns="0" rIns="0">
            <a:spAutoFit/>
          </a:bodyPr>
          <a:lstStyle/>
          <a:p>
            <a:pPr algn="ctr">
              <a:lnSpc>
                <a:spcPts val="6999"/>
              </a:lnSpc>
              <a:spcBef>
                <a:spcPct val="0"/>
              </a:spcBef>
            </a:pPr>
            <a:r>
              <a:rPr lang="en-US" sz="4999">
                <a:solidFill>
                  <a:srgbClr val="000000"/>
                </a:solidFill>
                <a:latin typeface="Public Sans"/>
                <a:ea typeface="Public Sans"/>
                <a:cs typeface="Public Sans"/>
                <a:sym typeface="Public Sans"/>
              </a:rPr>
              <a:t>Righteous Before</a:t>
            </a:r>
          </a:p>
        </p:txBody>
      </p:sp>
      <p:sp>
        <p:nvSpPr>
          <p:cNvPr name="TextBox 13" id="13"/>
          <p:cNvSpPr txBox="true"/>
          <p:nvPr/>
        </p:nvSpPr>
        <p:spPr>
          <a:xfrm rot="0">
            <a:off x="10701722" y="8384411"/>
            <a:ext cx="5219027" cy="780735"/>
          </a:xfrm>
          <a:prstGeom prst="rect">
            <a:avLst/>
          </a:prstGeom>
        </p:spPr>
        <p:txBody>
          <a:bodyPr anchor="t" rtlCol="false" tIns="0" lIns="0" bIns="0" rIns="0">
            <a:spAutoFit/>
          </a:bodyPr>
          <a:lstStyle/>
          <a:p>
            <a:pPr algn="l">
              <a:lnSpc>
                <a:spcPts val="6317"/>
              </a:lnSpc>
              <a:spcBef>
                <a:spcPct val="0"/>
              </a:spcBef>
            </a:pPr>
            <a:r>
              <a:rPr lang="en-US" sz="4512">
                <a:solidFill>
                  <a:srgbClr val="000000"/>
                </a:solidFill>
                <a:latin typeface="Public Sans"/>
                <a:ea typeface="Public Sans"/>
                <a:cs typeface="Public Sans"/>
                <a:sym typeface="Public Sans"/>
              </a:rPr>
              <a:t>Righteous Because</a:t>
            </a:r>
          </a:p>
        </p:txBody>
      </p:sp>
    </p:spTree>
  </p:cSld>
  <p:clrMapOvr>
    <a:masterClrMapping/>
  </p:clrMapOvr>
</p:sld>
</file>

<file path=ppt/slides/slide24.xml><?xml version="1.0" encoding="utf-8"?>
<p:sld xmlns:p="http://schemas.openxmlformats.org/presentationml/2006/main" xmlns:a="http://schemas.openxmlformats.org/drawingml/2006/main">
  <p:cSld>
    <p:bg>
      <p:bgPr>
        <a:solidFill>
          <a:srgbClr val="FFECE4"/>
        </a:solidFill>
      </p:bgPr>
    </p:bg>
    <p:spTree>
      <p:nvGrpSpPr>
        <p:cNvPr id="1" name=""/>
        <p:cNvGrpSpPr/>
        <p:nvPr/>
      </p:nvGrpSpPr>
      <p:grpSpPr>
        <a:xfrm>
          <a:off x="0" y="0"/>
          <a:ext cx="0" cy="0"/>
          <a:chOff x="0" y="0"/>
          <a:chExt cx="0" cy="0"/>
        </a:xfrm>
      </p:grpSpPr>
      <p:grpSp>
        <p:nvGrpSpPr>
          <p:cNvPr name="Group 2" id="2"/>
          <p:cNvGrpSpPr/>
          <p:nvPr/>
        </p:nvGrpSpPr>
        <p:grpSpPr>
          <a:xfrm rot="0">
            <a:off x="541010" y="658953"/>
            <a:ext cx="7855199" cy="739495"/>
            <a:chOff x="0" y="0"/>
            <a:chExt cx="2068859" cy="194764"/>
          </a:xfrm>
        </p:grpSpPr>
        <p:sp>
          <p:nvSpPr>
            <p:cNvPr name="Freeform 3" id="3"/>
            <p:cNvSpPr/>
            <p:nvPr/>
          </p:nvSpPr>
          <p:spPr>
            <a:xfrm flipH="false" flipV="false" rot="0">
              <a:off x="0" y="0"/>
              <a:ext cx="2068859" cy="194764"/>
            </a:xfrm>
            <a:custGeom>
              <a:avLst/>
              <a:gdLst/>
              <a:ahLst/>
              <a:cxnLst/>
              <a:rect r="r" b="b" t="t" l="l"/>
              <a:pathLst>
                <a:path h="194764" w="2068859">
                  <a:moveTo>
                    <a:pt x="0" y="0"/>
                  </a:moveTo>
                  <a:lnTo>
                    <a:pt x="2068859" y="0"/>
                  </a:lnTo>
                  <a:lnTo>
                    <a:pt x="2068859" y="194764"/>
                  </a:lnTo>
                  <a:lnTo>
                    <a:pt x="0" y="194764"/>
                  </a:lnTo>
                  <a:close/>
                </a:path>
              </a:pathLst>
            </a:custGeom>
            <a:solidFill>
              <a:srgbClr val="F23F0A">
                <a:alpha val="69804"/>
              </a:srgbClr>
            </a:solidFill>
          </p:spPr>
        </p:sp>
        <p:sp>
          <p:nvSpPr>
            <p:cNvPr name="TextBox 4" id="4"/>
            <p:cNvSpPr txBox="true"/>
            <p:nvPr/>
          </p:nvSpPr>
          <p:spPr>
            <a:xfrm>
              <a:off x="0" y="-38100"/>
              <a:ext cx="2068859" cy="232864"/>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719830" y="725628"/>
            <a:ext cx="10024949" cy="5194589"/>
          </a:xfrm>
          <a:prstGeom prst="rect">
            <a:avLst/>
          </a:prstGeom>
        </p:spPr>
        <p:txBody>
          <a:bodyPr anchor="t" rtlCol="false" tIns="0" lIns="0" bIns="0" rIns="0">
            <a:spAutoFit/>
          </a:bodyPr>
          <a:lstStyle/>
          <a:p>
            <a:pPr algn="l">
              <a:lnSpc>
                <a:spcPts val="5162"/>
              </a:lnSpc>
            </a:pPr>
            <a:r>
              <a:rPr lang="en-US" sz="4825">
                <a:solidFill>
                  <a:srgbClr val="000000"/>
                </a:solidFill>
                <a:latin typeface="JetBrains Mono"/>
                <a:ea typeface="JetBrains Mono"/>
                <a:cs typeface="JetBrains Mono"/>
                <a:sym typeface="JetBrains Mono"/>
              </a:rPr>
              <a:t>Ref. Genesis 6:13-22</a:t>
            </a:r>
          </a:p>
          <a:p>
            <a:pPr algn="l">
              <a:lnSpc>
                <a:spcPts val="5162"/>
              </a:lnSpc>
            </a:pPr>
            <a:r>
              <a:rPr lang="en-US" sz="4825">
                <a:solidFill>
                  <a:srgbClr val="000000"/>
                </a:solidFill>
                <a:latin typeface="JetBrains Mono"/>
                <a:ea typeface="JetBrains Mono"/>
                <a:cs typeface="JetBrains Mono"/>
                <a:sym typeface="JetBrains Mono"/>
              </a:rPr>
              <a:t> </a:t>
            </a:r>
          </a:p>
          <a:p>
            <a:pPr algn="l">
              <a:lnSpc>
                <a:spcPts val="5162"/>
              </a:lnSpc>
            </a:pPr>
          </a:p>
          <a:p>
            <a:pPr algn="l">
              <a:lnSpc>
                <a:spcPts val="5162"/>
              </a:lnSpc>
            </a:pPr>
            <a:r>
              <a:rPr lang="en-US" sz="4825">
                <a:solidFill>
                  <a:srgbClr val="000000"/>
                </a:solidFill>
                <a:latin typeface="JetBrains Mono"/>
                <a:ea typeface="JetBrains Mono"/>
                <a:cs typeface="JetBrains Mono"/>
                <a:sym typeface="JetBrains Mono"/>
              </a:rPr>
              <a:t>Was building the ark an act of obedience or an act of faith?</a:t>
            </a:r>
          </a:p>
          <a:p>
            <a:pPr algn="l">
              <a:lnSpc>
                <a:spcPts val="5162"/>
              </a:lnSpc>
            </a:pPr>
          </a:p>
          <a:p>
            <a:pPr algn="l">
              <a:lnSpc>
                <a:spcPts val="5162"/>
              </a:lnSpc>
            </a:pPr>
          </a:p>
        </p:txBody>
      </p:sp>
      <p:grpSp>
        <p:nvGrpSpPr>
          <p:cNvPr name="Group 6" id="6"/>
          <p:cNvGrpSpPr/>
          <p:nvPr/>
        </p:nvGrpSpPr>
        <p:grpSpPr>
          <a:xfrm rot="0">
            <a:off x="2646204" y="5770037"/>
            <a:ext cx="3086100" cy="2541494"/>
            <a:chOff x="0" y="0"/>
            <a:chExt cx="647700" cy="533400"/>
          </a:xfrm>
        </p:grpSpPr>
        <p:sp>
          <p:nvSpPr>
            <p:cNvPr name="Freeform 7" id="7"/>
            <p:cNvSpPr/>
            <p:nvPr/>
          </p:nvSpPr>
          <p:spPr>
            <a:xfrm flipH="false" flipV="false" rot="0">
              <a:off x="0" y="0"/>
              <a:ext cx="647700" cy="533400"/>
            </a:xfrm>
            <a:custGeom>
              <a:avLst/>
              <a:gdLst/>
              <a:ahLst/>
              <a:cxnLst/>
              <a:rect r="r" b="b" t="t" l="l"/>
              <a:pathLst>
                <a:path h="533400" w="647700">
                  <a:moveTo>
                    <a:pt x="239386" y="166418"/>
                  </a:moveTo>
                  <a:lnTo>
                    <a:pt x="647700" y="166418"/>
                  </a:lnTo>
                  <a:lnTo>
                    <a:pt x="647700" y="366942"/>
                  </a:lnTo>
                  <a:lnTo>
                    <a:pt x="239373" y="366942"/>
                  </a:lnTo>
                  <a:lnTo>
                    <a:pt x="302255" y="533400"/>
                  </a:lnTo>
                  <a:lnTo>
                    <a:pt x="0" y="266700"/>
                  </a:lnTo>
                  <a:lnTo>
                    <a:pt x="302255" y="0"/>
                  </a:lnTo>
                  <a:lnTo>
                    <a:pt x="239386" y="166418"/>
                  </a:lnTo>
                  <a:close/>
                </a:path>
              </a:pathLst>
            </a:custGeom>
            <a:solidFill>
              <a:srgbClr val="000000"/>
            </a:solidFill>
          </p:spPr>
        </p:sp>
        <p:sp>
          <p:nvSpPr>
            <p:cNvPr name="TextBox 8" id="8"/>
            <p:cNvSpPr txBox="true"/>
            <p:nvPr/>
          </p:nvSpPr>
          <p:spPr>
            <a:xfrm>
              <a:off x="120650" y="127000"/>
              <a:ext cx="527050" cy="241300"/>
            </a:xfrm>
            <a:prstGeom prst="rect">
              <a:avLst/>
            </a:prstGeom>
          </p:spPr>
          <p:txBody>
            <a:bodyPr anchor="ctr" rtlCol="false" tIns="50800" lIns="50800" bIns="50800" rIns="50800"/>
            <a:lstStyle/>
            <a:p>
              <a:pPr algn="ctr">
                <a:lnSpc>
                  <a:spcPts val="2659"/>
                </a:lnSpc>
              </a:pPr>
            </a:p>
          </p:txBody>
        </p:sp>
      </p:grpSp>
      <p:grpSp>
        <p:nvGrpSpPr>
          <p:cNvPr name="Group 9" id="9"/>
          <p:cNvGrpSpPr/>
          <p:nvPr/>
        </p:nvGrpSpPr>
        <p:grpSpPr>
          <a:xfrm rot="-10800000">
            <a:off x="11372996" y="5527035"/>
            <a:ext cx="3086100" cy="2541494"/>
            <a:chOff x="0" y="0"/>
            <a:chExt cx="647700" cy="533400"/>
          </a:xfrm>
        </p:grpSpPr>
        <p:sp>
          <p:nvSpPr>
            <p:cNvPr name="Freeform 10" id="10"/>
            <p:cNvSpPr/>
            <p:nvPr/>
          </p:nvSpPr>
          <p:spPr>
            <a:xfrm flipH="false" flipV="false" rot="0">
              <a:off x="0" y="0"/>
              <a:ext cx="647700" cy="533400"/>
            </a:xfrm>
            <a:custGeom>
              <a:avLst/>
              <a:gdLst/>
              <a:ahLst/>
              <a:cxnLst/>
              <a:rect r="r" b="b" t="t" l="l"/>
              <a:pathLst>
                <a:path h="533400" w="647700">
                  <a:moveTo>
                    <a:pt x="239386" y="166418"/>
                  </a:moveTo>
                  <a:lnTo>
                    <a:pt x="647700" y="166418"/>
                  </a:lnTo>
                  <a:lnTo>
                    <a:pt x="647700" y="366942"/>
                  </a:lnTo>
                  <a:lnTo>
                    <a:pt x="239373" y="366942"/>
                  </a:lnTo>
                  <a:lnTo>
                    <a:pt x="302255" y="533400"/>
                  </a:lnTo>
                  <a:lnTo>
                    <a:pt x="0" y="266700"/>
                  </a:lnTo>
                  <a:lnTo>
                    <a:pt x="302255" y="0"/>
                  </a:lnTo>
                  <a:lnTo>
                    <a:pt x="239386" y="166418"/>
                  </a:lnTo>
                  <a:close/>
                </a:path>
              </a:pathLst>
            </a:custGeom>
            <a:solidFill>
              <a:srgbClr val="000000"/>
            </a:solidFill>
          </p:spPr>
        </p:sp>
        <p:sp>
          <p:nvSpPr>
            <p:cNvPr name="TextBox 11" id="11"/>
            <p:cNvSpPr txBox="true"/>
            <p:nvPr/>
          </p:nvSpPr>
          <p:spPr>
            <a:xfrm>
              <a:off x="120650" y="127000"/>
              <a:ext cx="527050" cy="241300"/>
            </a:xfrm>
            <a:prstGeom prst="rect">
              <a:avLst/>
            </a:prstGeom>
          </p:spPr>
          <p:txBody>
            <a:bodyPr anchor="ctr" rtlCol="false" tIns="50800" lIns="50800" bIns="50800" rIns="50800"/>
            <a:lstStyle/>
            <a:p>
              <a:pPr algn="ctr">
                <a:lnSpc>
                  <a:spcPts val="2659"/>
                </a:lnSpc>
              </a:pPr>
            </a:p>
          </p:txBody>
        </p:sp>
      </p:grpSp>
      <p:sp>
        <p:nvSpPr>
          <p:cNvPr name="TextBox 12" id="12"/>
          <p:cNvSpPr txBox="true"/>
          <p:nvPr/>
        </p:nvSpPr>
        <p:spPr>
          <a:xfrm rot="0">
            <a:off x="1811706" y="8216281"/>
            <a:ext cx="5145303" cy="854077"/>
          </a:xfrm>
          <a:prstGeom prst="rect">
            <a:avLst/>
          </a:prstGeom>
        </p:spPr>
        <p:txBody>
          <a:bodyPr anchor="t" rtlCol="false" tIns="0" lIns="0" bIns="0" rIns="0">
            <a:spAutoFit/>
          </a:bodyPr>
          <a:lstStyle/>
          <a:p>
            <a:pPr algn="ctr">
              <a:lnSpc>
                <a:spcPts val="6999"/>
              </a:lnSpc>
              <a:spcBef>
                <a:spcPct val="0"/>
              </a:spcBef>
            </a:pPr>
            <a:r>
              <a:rPr lang="en-US" sz="4999">
                <a:solidFill>
                  <a:srgbClr val="000000"/>
                </a:solidFill>
                <a:latin typeface="Public Sans"/>
                <a:ea typeface="Public Sans"/>
                <a:cs typeface="Public Sans"/>
                <a:sym typeface="Public Sans"/>
              </a:rPr>
              <a:t>Obedience</a:t>
            </a:r>
          </a:p>
        </p:txBody>
      </p:sp>
      <p:sp>
        <p:nvSpPr>
          <p:cNvPr name="TextBox 13" id="13"/>
          <p:cNvSpPr txBox="true"/>
          <p:nvPr/>
        </p:nvSpPr>
        <p:spPr>
          <a:xfrm rot="0">
            <a:off x="11497305" y="8408163"/>
            <a:ext cx="2403402" cy="854077"/>
          </a:xfrm>
          <a:prstGeom prst="rect">
            <a:avLst/>
          </a:prstGeom>
        </p:spPr>
        <p:txBody>
          <a:bodyPr anchor="t" rtlCol="false" tIns="0" lIns="0" bIns="0" rIns="0">
            <a:spAutoFit/>
          </a:bodyPr>
          <a:lstStyle/>
          <a:p>
            <a:pPr algn="ctr">
              <a:lnSpc>
                <a:spcPts val="6999"/>
              </a:lnSpc>
              <a:spcBef>
                <a:spcPct val="0"/>
              </a:spcBef>
            </a:pPr>
            <a:r>
              <a:rPr lang="en-US" sz="4999">
                <a:solidFill>
                  <a:srgbClr val="000000"/>
                </a:solidFill>
                <a:latin typeface="Public Sans"/>
                <a:ea typeface="Public Sans"/>
                <a:cs typeface="Public Sans"/>
                <a:sym typeface="Public Sans"/>
              </a:rPr>
              <a:t>Faith</a:t>
            </a:r>
          </a:p>
        </p:txBody>
      </p:sp>
    </p:spTree>
  </p:cSld>
  <p:clrMapOvr>
    <a:masterClrMapping/>
  </p:clrMapOvr>
</p:sld>
</file>

<file path=ppt/slides/slide25.xml><?xml version="1.0" encoding="utf-8"?>
<p:sld xmlns:p="http://schemas.openxmlformats.org/presentationml/2006/main" xmlns:a="http://schemas.openxmlformats.org/drawingml/2006/main">
  <p:cSld>
    <p:bg>
      <p:bgPr>
        <a:solidFill>
          <a:srgbClr val="FFECE4"/>
        </a:solidFill>
      </p:bgPr>
    </p:bg>
    <p:spTree>
      <p:nvGrpSpPr>
        <p:cNvPr id="1" name=""/>
        <p:cNvGrpSpPr/>
        <p:nvPr/>
      </p:nvGrpSpPr>
      <p:grpSpPr>
        <a:xfrm>
          <a:off x="0" y="0"/>
          <a:ext cx="0" cy="0"/>
          <a:chOff x="0" y="0"/>
          <a:chExt cx="0" cy="0"/>
        </a:xfrm>
      </p:grpSpPr>
      <p:grpSp>
        <p:nvGrpSpPr>
          <p:cNvPr name="Group 2" id="2"/>
          <p:cNvGrpSpPr/>
          <p:nvPr/>
        </p:nvGrpSpPr>
        <p:grpSpPr>
          <a:xfrm rot="0">
            <a:off x="541010" y="658953"/>
            <a:ext cx="7244636" cy="739495"/>
            <a:chOff x="0" y="0"/>
            <a:chExt cx="1908052" cy="194764"/>
          </a:xfrm>
        </p:grpSpPr>
        <p:sp>
          <p:nvSpPr>
            <p:cNvPr name="Freeform 3" id="3"/>
            <p:cNvSpPr/>
            <p:nvPr/>
          </p:nvSpPr>
          <p:spPr>
            <a:xfrm flipH="false" flipV="false" rot="0">
              <a:off x="0" y="0"/>
              <a:ext cx="1908052" cy="194764"/>
            </a:xfrm>
            <a:custGeom>
              <a:avLst/>
              <a:gdLst/>
              <a:ahLst/>
              <a:cxnLst/>
              <a:rect r="r" b="b" t="t" l="l"/>
              <a:pathLst>
                <a:path h="194764" w="1908052">
                  <a:moveTo>
                    <a:pt x="0" y="0"/>
                  </a:moveTo>
                  <a:lnTo>
                    <a:pt x="1908052" y="0"/>
                  </a:lnTo>
                  <a:lnTo>
                    <a:pt x="1908052" y="194764"/>
                  </a:lnTo>
                  <a:lnTo>
                    <a:pt x="0" y="194764"/>
                  </a:lnTo>
                  <a:close/>
                </a:path>
              </a:pathLst>
            </a:custGeom>
            <a:solidFill>
              <a:srgbClr val="F23F0A">
                <a:alpha val="69804"/>
              </a:srgbClr>
            </a:solidFill>
          </p:spPr>
        </p:sp>
        <p:sp>
          <p:nvSpPr>
            <p:cNvPr name="TextBox 4" id="4"/>
            <p:cNvSpPr txBox="true"/>
            <p:nvPr/>
          </p:nvSpPr>
          <p:spPr>
            <a:xfrm>
              <a:off x="0" y="-38100"/>
              <a:ext cx="1908052" cy="232864"/>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719830" y="725628"/>
            <a:ext cx="10024949" cy="5842289"/>
          </a:xfrm>
          <a:prstGeom prst="rect">
            <a:avLst/>
          </a:prstGeom>
        </p:spPr>
        <p:txBody>
          <a:bodyPr anchor="t" rtlCol="false" tIns="0" lIns="0" bIns="0" rIns="0">
            <a:spAutoFit/>
          </a:bodyPr>
          <a:lstStyle/>
          <a:p>
            <a:pPr algn="l">
              <a:lnSpc>
                <a:spcPts val="5162"/>
              </a:lnSpc>
            </a:pPr>
            <a:r>
              <a:rPr lang="en-US" sz="4825">
                <a:solidFill>
                  <a:srgbClr val="000000"/>
                </a:solidFill>
                <a:latin typeface="JetBrains Mono"/>
                <a:ea typeface="JetBrains Mono"/>
                <a:cs typeface="JetBrains Mono"/>
                <a:sym typeface="JetBrains Mono"/>
              </a:rPr>
              <a:t>Ref. Genesis 6:5-7</a:t>
            </a:r>
          </a:p>
          <a:p>
            <a:pPr algn="l">
              <a:lnSpc>
                <a:spcPts val="5162"/>
              </a:lnSpc>
            </a:pPr>
            <a:r>
              <a:rPr lang="en-US" sz="4825">
                <a:solidFill>
                  <a:srgbClr val="000000"/>
                </a:solidFill>
                <a:latin typeface="JetBrains Mono"/>
                <a:ea typeface="JetBrains Mono"/>
                <a:cs typeface="JetBrains Mono"/>
                <a:sym typeface="JetBrains Mono"/>
              </a:rPr>
              <a:t> </a:t>
            </a:r>
          </a:p>
          <a:p>
            <a:pPr algn="l">
              <a:lnSpc>
                <a:spcPts val="5162"/>
              </a:lnSpc>
            </a:pPr>
          </a:p>
          <a:p>
            <a:pPr algn="l">
              <a:lnSpc>
                <a:spcPts val="5162"/>
              </a:lnSpc>
            </a:pPr>
            <a:r>
              <a:rPr lang="en-US" sz="4825">
                <a:solidFill>
                  <a:srgbClr val="000000"/>
                </a:solidFill>
                <a:latin typeface="JetBrains Mono"/>
                <a:ea typeface="JetBrains Mono"/>
                <a:cs typeface="JetBrains Mono"/>
                <a:sym typeface="JetBrains Mono"/>
              </a:rPr>
              <a:t>Was God’s decision to send the flood an act of judgment or an act of mercy?</a:t>
            </a:r>
          </a:p>
          <a:p>
            <a:pPr algn="l">
              <a:lnSpc>
                <a:spcPts val="5162"/>
              </a:lnSpc>
            </a:pPr>
          </a:p>
          <a:p>
            <a:pPr algn="l">
              <a:lnSpc>
                <a:spcPts val="5162"/>
              </a:lnSpc>
            </a:pPr>
          </a:p>
        </p:txBody>
      </p:sp>
      <p:grpSp>
        <p:nvGrpSpPr>
          <p:cNvPr name="Group 6" id="6"/>
          <p:cNvGrpSpPr/>
          <p:nvPr/>
        </p:nvGrpSpPr>
        <p:grpSpPr>
          <a:xfrm rot="0">
            <a:off x="2646204" y="5770037"/>
            <a:ext cx="3086100" cy="2541494"/>
            <a:chOff x="0" y="0"/>
            <a:chExt cx="647700" cy="533400"/>
          </a:xfrm>
        </p:grpSpPr>
        <p:sp>
          <p:nvSpPr>
            <p:cNvPr name="Freeform 7" id="7"/>
            <p:cNvSpPr/>
            <p:nvPr/>
          </p:nvSpPr>
          <p:spPr>
            <a:xfrm flipH="false" flipV="false" rot="0">
              <a:off x="0" y="0"/>
              <a:ext cx="647700" cy="533400"/>
            </a:xfrm>
            <a:custGeom>
              <a:avLst/>
              <a:gdLst/>
              <a:ahLst/>
              <a:cxnLst/>
              <a:rect r="r" b="b" t="t" l="l"/>
              <a:pathLst>
                <a:path h="533400" w="647700">
                  <a:moveTo>
                    <a:pt x="239386" y="166418"/>
                  </a:moveTo>
                  <a:lnTo>
                    <a:pt x="647700" y="166418"/>
                  </a:lnTo>
                  <a:lnTo>
                    <a:pt x="647700" y="366942"/>
                  </a:lnTo>
                  <a:lnTo>
                    <a:pt x="239373" y="366942"/>
                  </a:lnTo>
                  <a:lnTo>
                    <a:pt x="302255" y="533400"/>
                  </a:lnTo>
                  <a:lnTo>
                    <a:pt x="0" y="266700"/>
                  </a:lnTo>
                  <a:lnTo>
                    <a:pt x="302255" y="0"/>
                  </a:lnTo>
                  <a:lnTo>
                    <a:pt x="239386" y="166418"/>
                  </a:lnTo>
                  <a:close/>
                </a:path>
              </a:pathLst>
            </a:custGeom>
            <a:solidFill>
              <a:srgbClr val="000000"/>
            </a:solidFill>
          </p:spPr>
        </p:sp>
        <p:sp>
          <p:nvSpPr>
            <p:cNvPr name="TextBox 8" id="8"/>
            <p:cNvSpPr txBox="true"/>
            <p:nvPr/>
          </p:nvSpPr>
          <p:spPr>
            <a:xfrm>
              <a:off x="120650" y="127000"/>
              <a:ext cx="527050" cy="241300"/>
            </a:xfrm>
            <a:prstGeom prst="rect">
              <a:avLst/>
            </a:prstGeom>
          </p:spPr>
          <p:txBody>
            <a:bodyPr anchor="ctr" rtlCol="false" tIns="50800" lIns="50800" bIns="50800" rIns="50800"/>
            <a:lstStyle/>
            <a:p>
              <a:pPr algn="ctr">
                <a:lnSpc>
                  <a:spcPts val="2659"/>
                </a:lnSpc>
              </a:pPr>
            </a:p>
          </p:txBody>
        </p:sp>
      </p:grpSp>
      <p:grpSp>
        <p:nvGrpSpPr>
          <p:cNvPr name="Group 9" id="9"/>
          <p:cNvGrpSpPr/>
          <p:nvPr/>
        </p:nvGrpSpPr>
        <p:grpSpPr>
          <a:xfrm rot="-10800000">
            <a:off x="11372996" y="5527035"/>
            <a:ext cx="3086100" cy="2541494"/>
            <a:chOff x="0" y="0"/>
            <a:chExt cx="647700" cy="533400"/>
          </a:xfrm>
        </p:grpSpPr>
        <p:sp>
          <p:nvSpPr>
            <p:cNvPr name="Freeform 10" id="10"/>
            <p:cNvSpPr/>
            <p:nvPr/>
          </p:nvSpPr>
          <p:spPr>
            <a:xfrm flipH="false" flipV="false" rot="0">
              <a:off x="0" y="0"/>
              <a:ext cx="647700" cy="533400"/>
            </a:xfrm>
            <a:custGeom>
              <a:avLst/>
              <a:gdLst/>
              <a:ahLst/>
              <a:cxnLst/>
              <a:rect r="r" b="b" t="t" l="l"/>
              <a:pathLst>
                <a:path h="533400" w="647700">
                  <a:moveTo>
                    <a:pt x="239386" y="166418"/>
                  </a:moveTo>
                  <a:lnTo>
                    <a:pt x="647700" y="166418"/>
                  </a:lnTo>
                  <a:lnTo>
                    <a:pt x="647700" y="366942"/>
                  </a:lnTo>
                  <a:lnTo>
                    <a:pt x="239373" y="366942"/>
                  </a:lnTo>
                  <a:lnTo>
                    <a:pt x="302255" y="533400"/>
                  </a:lnTo>
                  <a:lnTo>
                    <a:pt x="0" y="266700"/>
                  </a:lnTo>
                  <a:lnTo>
                    <a:pt x="302255" y="0"/>
                  </a:lnTo>
                  <a:lnTo>
                    <a:pt x="239386" y="166418"/>
                  </a:lnTo>
                  <a:close/>
                </a:path>
              </a:pathLst>
            </a:custGeom>
            <a:solidFill>
              <a:srgbClr val="000000"/>
            </a:solidFill>
          </p:spPr>
        </p:sp>
        <p:sp>
          <p:nvSpPr>
            <p:cNvPr name="TextBox 11" id="11"/>
            <p:cNvSpPr txBox="true"/>
            <p:nvPr/>
          </p:nvSpPr>
          <p:spPr>
            <a:xfrm>
              <a:off x="120650" y="127000"/>
              <a:ext cx="527050" cy="241300"/>
            </a:xfrm>
            <a:prstGeom prst="rect">
              <a:avLst/>
            </a:prstGeom>
          </p:spPr>
          <p:txBody>
            <a:bodyPr anchor="ctr" rtlCol="false" tIns="50800" lIns="50800" bIns="50800" rIns="50800"/>
            <a:lstStyle/>
            <a:p>
              <a:pPr algn="ctr">
                <a:lnSpc>
                  <a:spcPts val="2659"/>
                </a:lnSpc>
              </a:pPr>
            </a:p>
          </p:txBody>
        </p:sp>
      </p:grpSp>
      <p:sp>
        <p:nvSpPr>
          <p:cNvPr name="TextBox 12" id="12"/>
          <p:cNvSpPr txBox="true"/>
          <p:nvPr/>
        </p:nvSpPr>
        <p:spPr>
          <a:xfrm rot="0">
            <a:off x="1811706" y="8216281"/>
            <a:ext cx="5145303" cy="854077"/>
          </a:xfrm>
          <a:prstGeom prst="rect">
            <a:avLst/>
          </a:prstGeom>
        </p:spPr>
        <p:txBody>
          <a:bodyPr anchor="t" rtlCol="false" tIns="0" lIns="0" bIns="0" rIns="0">
            <a:spAutoFit/>
          </a:bodyPr>
          <a:lstStyle/>
          <a:p>
            <a:pPr algn="ctr">
              <a:lnSpc>
                <a:spcPts val="6999"/>
              </a:lnSpc>
              <a:spcBef>
                <a:spcPct val="0"/>
              </a:spcBef>
            </a:pPr>
            <a:r>
              <a:rPr lang="en-US" sz="4999">
                <a:solidFill>
                  <a:srgbClr val="000000"/>
                </a:solidFill>
                <a:latin typeface="Public Sans"/>
                <a:ea typeface="Public Sans"/>
                <a:cs typeface="Public Sans"/>
                <a:sym typeface="Public Sans"/>
              </a:rPr>
              <a:t>Judgement</a:t>
            </a:r>
          </a:p>
        </p:txBody>
      </p:sp>
      <p:sp>
        <p:nvSpPr>
          <p:cNvPr name="TextBox 13" id="13"/>
          <p:cNvSpPr txBox="true"/>
          <p:nvPr/>
        </p:nvSpPr>
        <p:spPr>
          <a:xfrm rot="0">
            <a:off x="11497193" y="8408163"/>
            <a:ext cx="1830065" cy="854077"/>
          </a:xfrm>
          <a:prstGeom prst="rect">
            <a:avLst/>
          </a:prstGeom>
        </p:spPr>
        <p:txBody>
          <a:bodyPr anchor="t" rtlCol="false" tIns="0" lIns="0" bIns="0" rIns="0">
            <a:spAutoFit/>
          </a:bodyPr>
          <a:lstStyle/>
          <a:p>
            <a:pPr algn="ctr">
              <a:lnSpc>
                <a:spcPts val="6999"/>
              </a:lnSpc>
              <a:spcBef>
                <a:spcPct val="0"/>
              </a:spcBef>
            </a:pPr>
            <a:r>
              <a:rPr lang="en-US" sz="4999">
                <a:solidFill>
                  <a:srgbClr val="000000"/>
                </a:solidFill>
                <a:latin typeface="Public Sans"/>
                <a:ea typeface="Public Sans"/>
                <a:cs typeface="Public Sans"/>
                <a:sym typeface="Public Sans"/>
              </a:rPr>
              <a:t>Mercy</a:t>
            </a:r>
          </a:p>
        </p:txBody>
      </p:sp>
    </p:spTree>
  </p:cSld>
  <p:clrMapOvr>
    <a:masterClrMapping/>
  </p:clrMapOvr>
</p:sld>
</file>

<file path=ppt/slides/slide26.xml><?xml version="1.0" encoding="utf-8"?>
<p:sld xmlns:p="http://schemas.openxmlformats.org/presentationml/2006/main" xmlns:a="http://schemas.openxmlformats.org/drawingml/2006/main">
  <p:cSld>
    <p:bg>
      <p:bgPr>
        <a:solidFill>
          <a:srgbClr val="FFECE4"/>
        </a:solidFill>
      </p:bgPr>
    </p:bg>
    <p:spTree>
      <p:nvGrpSpPr>
        <p:cNvPr id="1" name=""/>
        <p:cNvGrpSpPr/>
        <p:nvPr/>
      </p:nvGrpSpPr>
      <p:grpSpPr>
        <a:xfrm>
          <a:off x="0" y="0"/>
          <a:ext cx="0" cy="0"/>
          <a:chOff x="0" y="0"/>
          <a:chExt cx="0" cy="0"/>
        </a:xfrm>
      </p:grpSpPr>
      <p:grpSp>
        <p:nvGrpSpPr>
          <p:cNvPr name="Group 2" id="2"/>
          <p:cNvGrpSpPr/>
          <p:nvPr/>
        </p:nvGrpSpPr>
        <p:grpSpPr>
          <a:xfrm rot="0">
            <a:off x="541010" y="658953"/>
            <a:ext cx="8299246" cy="739495"/>
            <a:chOff x="0" y="0"/>
            <a:chExt cx="2185810" cy="194764"/>
          </a:xfrm>
        </p:grpSpPr>
        <p:sp>
          <p:nvSpPr>
            <p:cNvPr name="Freeform 3" id="3"/>
            <p:cNvSpPr/>
            <p:nvPr/>
          </p:nvSpPr>
          <p:spPr>
            <a:xfrm flipH="false" flipV="false" rot="0">
              <a:off x="0" y="0"/>
              <a:ext cx="2185810" cy="194764"/>
            </a:xfrm>
            <a:custGeom>
              <a:avLst/>
              <a:gdLst/>
              <a:ahLst/>
              <a:cxnLst/>
              <a:rect r="r" b="b" t="t" l="l"/>
              <a:pathLst>
                <a:path h="194764" w="2185810">
                  <a:moveTo>
                    <a:pt x="0" y="0"/>
                  </a:moveTo>
                  <a:lnTo>
                    <a:pt x="2185810" y="0"/>
                  </a:lnTo>
                  <a:lnTo>
                    <a:pt x="2185810" y="194764"/>
                  </a:lnTo>
                  <a:lnTo>
                    <a:pt x="0" y="194764"/>
                  </a:lnTo>
                  <a:close/>
                </a:path>
              </a:pathLst>
            </a:custGeom>
            <a:solidFill>
              <a:srgbClr val="F23F0A">
                <a:alpha val="69804"/>
              </a:srgbClr>
            </a:solidFill>
          </p:spPr>
        </p:sp>
        <p:sp>
          <p:nvSpPr>
            <p:cNvPr name="TextBox 4" id="4"/>
            <p:cNvSpPr txBox="true"/>
            <p:nvPr/>
          </p:nvSpPr>
          <p:spPr>
            <a:xfrm>
              <a:off x="0" y="-38100"/>
              <a:ext cx="2185810" cy="232864"/>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719830" y="725628"/>
            <a:ext cx="10024949" cy="4546889"/>
          </a:xfrm>
          <a:prstGeom prst="rect">
            <a:avLst/>
          </a:prstGeom>
        </p:spPr>
        <p:txBody>
          <a:bodyPr anchor="t" rtlCol="false" tIns="0" lIns="0" bIns="0" rIns="0">
            <a:spAutoFit/>
          </a:bodyPr>
          <a:lstStyle/>
          <a:p>
            <a:pPr algn="l">
              <a:lnSpc>
                <a:spcPts val="5162"/>
              </a:lnSpc>
            </a:pPr>
            <a:r>
              <a:rPr lang="en-US" sz="4825">
                <a:solidFill>
                  <a:srgbClr val="000000"/>
                </a:solidFill>
                <a:latin typeface="JetBrains Mono"/>
                <a:ea typeface="JetBrains Mono"/>
                <a:cs typeface="JetBrains Mono"/>
                <a:sym typeface="JetBrains Mono"/>
              </a:rPr>
              <a:t>Ref. Genesis 7:16-23 </a:t>
            </a:r>
          </a:p>
          <a:p>
            <a:pPr algn="l">
              <a:lnSpc>
                <a:spcPts val="5162"/>
              </a:lnSpc>
            </a:pPr>
            <a:r>
              <a:rPr lang="en-US" sz="4825">
                <a:solidFill>
                  <a:srgbClr val="000000"/>
                </a:solidFill>
                <a:latin typeface="JetBrains Mono"/>
                <a:ea typeface="JetBrains Mono"/>
                <a:cs typeface="JetBrains Mono"/>
                <a:sym typeface="JetBrains Mono"/>
              </a:rPr>
              <a:t> </a:t>
            </a:r>
          </a:p>
          <a:p>
            <a:pPr algn="l">
              <a:lnSpc>
                <a:spcPts val="5162"/>
              </a:lnSpc>
            </a:pPr>
          </a:p>
          <a:p>
            <a:pPr algn="l">
              <a:lnSpc>
                <a:spcPts val="5162"/>
              </a:lnSpc>
            </a:pPr>
            <a:r>
              <a:rPr lang="en-US" sz="4825">
                <a:solidFill>
                  <a:srgbClr val="000000"/>
                </a:solidFill>
                <a:latin typeface="JetBrains Mono"/>
                <a:ea typeface="JetBrains Mono"/>
                <a:cs typeface="JetBrains Mono"/>
                <a:sym typeface="JetBrains Mono"/>
              </a:rPr>
              <a:t>Did God close the ark for protection or separation? </a:t>
            </a:r>
          </a:p>
          <a:p>
            <a:pPr algn="l">
              <a:lnSpc>
                <a:spcPts val="5162"/>
              </a:lnSpc>
            </a:pPr>
          </a:p>
          <a:p>
            <a:pPr algn="l">
              <a:lnSpc>
                <a:spcPts val="5162"/>
              </a:lnSpc>
            </a:pPr>
          </a:p>
        </p:txBody>
      </p:sp>
      <p:grpSp>
        <p:nvGrpSpPr>
          <p:cNvPr name="Group 6" id="6"/>
          <p:cNvGrpSpPr/>
          <p:nvPr/>
        </p:nvGrpSpPr>
        <p:grpSpPr>
          <a:xfrm rot="0">
            <a:off x="2646204" y="5770037"/>
            <a:ext cx="3086100" cy="2541494"/>
            <a:chOff x="0" y="0"/>
            <a:chExt cx="647700" cy="533400"/>
          </a:xfrm>
        </p:grpSpPr>
        <p:sp>
          <p:nvSpPr>
            <p:cNvPr name="Freeform 7" id="7"/>
            <p:cNvSpPr/>
            <p:nvPr/>
          </p:nvSpPr>
          <p:spPr>
            <a:xfrm flipH="false" flipV="false" rot="0">
              <a:off x="0" y="0"/>
              <a:ext cx="647700" cy="533400"/>
            </a:xfrm>
            <a:custGeom>
              <a:avLst/>
              <a:gdLst/>
              <a:ahLst/>
              <a:cxnLst/>
              <a:rect r="r" b="b" t="t" l="l"/>
              <a:pathLst>
                <a:path h="533400" w="647700">
                  <a:moveTo>
                    <a:pt x="239386" y="166418"/>
                  </a:moveTo>
                  <a:lnTo>
                    <a:pt x="647700" y="166418"/>
                  </a:lnTo>
                  <a:lnTo>
                    <a:pt x="647700" y="366942"/>
                  </a:lnTo>
                  <a:lnTo>
                    <a:pt x="239373" y="366942"/>
                  </a:lnTo>
                  <a:lnTo>
                    <a:pt x="302255" y="533400"/>
                  </a:lnTo>
                  <a:lnTo>
                    <a:pt x="0" y="266700"/>
                  </a:lnTo>
                  <a:lnTo>
                    <a:pt x="302255" y="0"/>
                  </a:lnTo>
                  <a:lnTo>
                    <a:pt x="239386" y="166418"/>
                  </a:lnTo>
                  <a:close/>
                </a:path>
              </a:pathLst>
            </a:custGeom>
            <a:solidFill>
              <a:srgbClr val="000000"/>
            </a:solidFill>
          </p:spPr>
        </p:sp>
        <p:sp>
          <p:nvSpPr>
            <p:cNvPr name="TextBox 8" id="8"/>
            <p:cNvSpPr txBox="true"/>
            <p:nvPr/>
          </p:nvSpPr>
          <p:spPr>
            <a:xfrm>
              <a:off x="120650" y="127000"/>
              <a:ext cx="527050" cy="241300"/>
            </a:xfrm>
            <a:prstGeom prst="rect">
              <a:avLst/>
            </a:prstGeom>
          </p:spPr>
          <p:txBody>
            <a:bodyPr anchor="ctr" rtlCol="false" tIns="50800" lIns="50800" bIns="50800" rIns="50800"/>
            <a:lstStyle/>
            <a:p>
              <a:pPr algn="ctr">
                <a:lnSpc>
                  <a:spcPts val="2659"/>
                </a:lnSpc>
              </a:pPr>
            </a:p>
          </p:txBody>
        </p:sp>
      </p:grpSp>
      <p:grpSp>
        <p:nvGrpSpPr>
          <p:cNvPr name="Group 9" id="9"/>
          <p:cNvGrpSpPr/>
          <p:nvPr/>
        </p:nvGrpSpPr>
        <p:grpSpPr>
          <a:xfrm rot="-10800000">
            <a:off x="11372996" y="5527035"/>
            <a:ext cx="3086100" cy="2541494"/>
            <a:chOff x="0" y="0"/>
            <a:chExt cx="647700" cy="533400"/>
          </a:xfrm>
        </p:grpSpPr>
        <p:sp>
          <p:nvSpPr>
            <p:cNvPr name="Freeform 10" id="10"/>
            <p:cNvSpPr/>
            <p:nvPr/>
          </p:nvSpPr>
          <p:spPr>
            <a:xfrm flipH="false" flipV="false" rot="0">
              <a:off x="0" y="0"/>
              <a:ext cx="647700" cy="533400"/>
            </a:xfrm>
            <a:custGeom>
              <a:avLst/>
              <a:gdLst/>
              <a:ahLst/>
              <a:cxnLst/>
              <a:rect r="r" b="b" t="t" l="l"/>
              <a:pathLst>
                <a:path h="533400" w="647700">
                  <a:moveTo>
                    <a:pt x="239386" y="166418"/>
                  </a:moveTo>
                  <a:lnTo>
                    <a:pt x="647700" y="166418"/>
                  </a:lnTo>
                  <a:lnTo>
                    <a:pt x="647700" y="366942"/>
                  </a:lnTo>
                  <a:lnTo>
                    <a:pt x="239373" y="366942"/>
                  </a:lnTo>
                  <a:lnTo>
                    <a:pt x="302255" y="533400"/>
                  </a:lnTo>
                  <a:lnTo>
                    <a:pt x="0" y="266700"/>
                  </a:lnTo>
                  <a:lnTo>
                    <a:pt x="302255" y="0"/>
                  </a:lnTo>
                  <a:lnTo>
                    <a:pt x="239386" y="166418"/>
                  </a:lnTo>
                  <a:close/>
                </a:path>
              </a:pathLst>
            </a:custGeom>
            <a:solidFill>
              <a:srgbClr val="000000"/>
            </a:solidFill>
          </p:spPr>
        </p:sp>
        <p:sp>
          <p:nvSpPr>
            <p:cNvPr name="TextBox 11" id="11"/>
            <p:cNvSpPr txBox="true"/>
            <p:nvPr/>
          </p:nvSpPr>
          <p:spPr>
            <a:xfrm>
              <a:off x="120650" y="127000"/>
              <a:ext cx="527050" cy="241300"/>
            </a:xfrm>
            <a:prstGeom prst="rect">
              <a:avLst/>
            </a:prstGeom>
          </p:spPr>
          <p:txBody>
            <a:bodyPr anchor="ctr" rtlCol="false" tIns="50800" lIns="50800" bIns="50800" rIns="50800"/>
            <a:lstStyle/>
            <a:p>
              <a:pPr algn="ctr">
                <a:lnSpc>
                  <a:spcPts val="2659"/>
                </a:lnSpc>
              </a:pPr>
            </a:p>
          </p:txBody>
        </p:sp>
      </p:grpSp>
      <p:sp>
        <p:nvSpPr>
          <p:cNvPr name="TextBox 12" id="12"/>
          <p:cNvSpPr txBox="true"/>
          <p:nvPr/>
        </p:nvSpPr>
        <p:spPr>
          <a:xfrm rot="0">
            <a:off x="1811706" y="8216281"/>
            <a:ext cx="5145303" cy="854077"/>
          </a:xfrm>
          <a:prstGeom prst="rect">
            <a:avLst/>
          </a:prstGeom>
        </p:spPr>
        <p:txBody>
          <a:bodyPr anchor="t" rtlCol="false" tIns="0" lIns="0" bIns="0" rIns="0">
            <a:spAutoFit/>
          </a:bodyPr>
          <a:lstStyle/>
          <a:p>
            <a:pPr algn="ctr">
              <a:lnSpc>
                <a:spcPts val="6999"/>
              </a:lnSpc>
              <a:spcBef>
                <a:spcPct val="0"/>
              </a:spcBef>
            </a:pPr>
            <a:r>
              <a:rPr lang="en-US" sz="4999">
                <a:solidFill>
                  <a:srgbClr val="000000"/>
                </a:solidFill>
                <a:latin typeface="Public Sans"/>
                <a:ea typeface="Public Sans"/>
                <a:cs typeface="Public Sans"/>
                <a:sym typeface="Public Sans"/>
              </a:rPr>
              <a:t>Protection</a:t>
            </a:r>
          </a:p>
        </p:txBody>
      </p:sp>
      <p:sp>
        <p:nvSpPr>
          <p:cNvPr name="TextBox 13" id="13"/>
          <p:cNvSpPr txBox="true"/>
          <p:nvPr/>
        </p:nvSpPr>
        <p:spPr>
          <a:xfrm rot="0">
            <a:off x="11497193" y="8408163"/>
            <a:ext cx="3717262" cy="854077"/>
          </a:xfrm>
          <a:prstGeom prst="rect">
            <a:avLst/>
          </a:prstGeom>
        </p:spPr>
        <p:txBody>
          <a:bodyPr anchor="t" rtlCol="false" tIns="0" lIns="0" bIns="0" rIns="0">
            <a:spAutoFit/>
          </a:bodyPr>
          <a:lstStyle/>
          <a:p>
            <a:pPr algn="ctr">
              <a:lnSpc>
                <a:spcPts val="6999"/>
              </a:lnSpc>
              <a:spcBef>
                <a:spcPct val="0"/>
              </a:spcBef>
            </a:pPr>
            <a:r>
              <a:rPr lang="en-US" sz="4999">
                <a:solidFill>
                  <a:srgbClr val="000000"/>
                </a:solidFill>
                <a:latin typeface="Public Sans"/>
                <a:ea typeface="Public Sans"/>
                <a:cs typeface="Public Sans"/>
                <a:sym typeface="Public Sans"/>
              </a:rPr>
              <a:t>Separation </a:t>
            </a:r>
          </a:p>
        </p:txBody>
      </p:sp>
    </p:spTree>
  </p:cSld>
  <p:clrMapOvr>
    <a:masterClrMapping/>
  </p:clrMapOvr>
</p:sld>
</file>

<file path=ppt/slides/slide27.xml><?xml version="1.0" encoding="utf-8"?>
<p:sld xmlns:p="http://schemas.openxmlformats.org/presentationml/2006/main" xmlns:a="http://schemas.openxmlformats.org/drawingml/2006/main">
  <p:cSld>
    <p:bg>
      <p:bgPr>
        <a:solidFill>
          <a:srgbClr val="FFECE4"/>
        </a:solidFill>
      </p:bgPr>
    </p:bg>
    <p:spTree>
      <p:nvGrpSpPr>
        <p:cNvPr id="1" name=""/>
        <p:cNvGrpSpPr/>
        <p:nvPr/>
      </p:nvGrpSpPr>
      <p:grpSpPr>
        <a:xfrm>
          <a:off x="0" y="0"/>
          <a:ext cx="0" cy="0"/>
          <a:chOff x="0" y="0"/>
          <a:chExt cx="0" cy="0"/>
        </a:xfrm>
      </p:grpSpPr>
      <p:grpSp>
        <p:nvGrpSpPr>
          <p:cNvPr name="Group 2" id="2"/>
          <p:cNvGrpSpPr/>
          <p:nvPr/>
        </p:nvGrpSpPr>
        <p:grpSpPr>
          <a:xfrm rot="0">
            <a:off x="541010" y="1621053"/>
            <a:ext cx="8243740" cy="739495"/>
            <a:chOff x="0" y="0"/>
            <a:chExt cx="2171191" cy="194764"/>
          </a:xfrm>
        </p:grpSpPr>
        <p:sp>
          <p:nvSpPr>
            <p:cNvPr name="Freeform 3" id="3"/>
            <p:cNvSpPr/>
            <p:nvPr/>
          </p:nvSpPr>
          <p:spPr>
            <a:xfrm flipH="false" flipV="false" rot="0">
              <a:off x="0" y="0"/>
              <a:ext cx="2171191" cy="194764"/>
            </a:xfrm>
            <a:custGeom>
              <a:avLst/>
              <a:gdLst/>
              <a:ahLst/>
              <a:cxnLst/>
              <a:rect r="r" b="b" t="t" l="l"/>
              <a:pathLst>
                <a:path h="194764" w="2171191">
                  <a:moveTo>
                    <a:pt x="0" y="0"/>
                  </a:moveTo>
                  <a:lnTo>
                    <a:pt x="2171191" y="0"/>
                  </a:lnTo>
                  <a:lnTo>
                    <a:pt x="2171191" y="194764"/>
                  </a:lnTo>
                  <a:lnTo>
                    <a:pt x="0" y="194764"/>
                  </a:lnTo>
                  <a:close/>
                </a:path>
              </a:pathLst>
            </a:custGeom>
            <a:solidFill>
              <a:srgbClr val="F23F0A">
                <a:alpha val="69804"/>
              </a:srgbClr>
            </a:solidFill>
          </p:spPr>
        </p:sp>
        <p:sp>
          <p:nvSpPr>
            <p:cNvPr name="TextBox 4" id="4"/>
            <p:cNvSpPr txBox="true"/>
            <p:nvPr/>
          </p:nvSpPr>
          <p:spPr>
            <a:xfrm>
              <a:off x="0" y="-38100"/>
              <a:ext cx="2171191" cy="232864"/>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541010" y="1049478"/>
            <a:ext cx="10024949" cy="5194589"/>
          </a:xfrm>
          <a:prstGeom prst="rect">
            <a:avLst/>
          </a:prstGeom>
        </p:spPr>
        <p:txBody>
          <a:bodyPr anchor="t" rtlCol="false" tIns="0" lIns="0" bIns="0" rIns="0">
            <a:spAutoFit/>
          </a:bodyPr>
          <a:lstStyle/>
          <a:p>
            <a:pPr algn="l">
              <a:lnSpc>
                <a:spcPts val="5162"/>
              </a:lnSpc>
            </a:pPr>
          </a:p>
          <a:p>
            <a:pPr algn="l">
              <a:lnSpc>
                <a:spcPts val="5162"/>
              </a:lnSpc>
            </a:pPr>
            <a:r>
              <a:rPr lang="en-US" sz="4825">
                <a:solidFill>
                  <a:srgbClr val="000000"/>
                </a:solidFill>
                <a:latin typeface="JetBrains Mono"/>
                <a:ea typeface="JetBrains Mono"/>
                <a:cs typeface="JetBrains Mono"/>
                <a:sym typeface="JetBrains Mono"/>
              </a:rPr>
              <a:t> Ref. Genesis 9:20-27</a:t>
            </a:r>
          </a:p>
          <a:p>
            <a:pPr algn="l">
              <a:lnSpc>
                <a:spcPts val="5162"/>
              </a:lnSpc>
            </a:pPr>
          </a:p>
          <a:p>
            <a:pPr algn="l">
              <a:lnSpc>
                <a:spcPts val="5162"/>
              </a:lnSpc>
            </a:pPr>
            <a:r>
              <a:rPr lang="en-US" sz="4825">
                <a:solidFill>
                  <a:srgbClr val="000000"/>
                </a:solidFill>
                <a:latin typeface="JetBrains Mono"/>
                <a:ea typeface="JetBrains Mono"/>
                <a:cs typeface="JetBrains Mono"/>
                <a:sym typeface="JetBrains Mono"/>
              </a:rPr>
              <a:t>Was Noah’s drunkenness a personal failure or a human reminder? </a:t>
            </a:r>
          </a:p>
          <a:p>
            <a:pPr algn="l">
              <a:lnSpc>
                <a:spcPts val="5162"/>
              </a:lnSpc>
            </a:pPr>
          </a:p>
          <a:p>
            <a:pPr algn="l">
              <a:lnSpc>
                <a:spcPts val="5162"/>
              </a:lnSpc>
            </a:pPr>
          </a:p>
        </p:txBody>
      </p:sp>
      <p:grpSp>
        <p:nvGrpSpPr>
          <p:cNvPr name="Group 6" id="6"/>
          <p:cNvGrpSpPr/>
          <p:nvPr/>
        </p:nvGrpSpPr>
        <p:grpSpPr>
          <a:xfrm rot="0">
            <a:off x="2646204" y="5770037"/>
            <a:ext cx="3086100" cy="2541494"/>
            <a:chOff x="0" y="0"/>
            <a:chExt cx="647700" cy="533400"/>
          </a:xfrm>
        </p:grpSpPr>
        <p:sp>
          <p:nvSpPr>
            <p:cNvPr name="Freeform 7" id="7"/>
            <p:cNvSpPr/>
            <p:nvPr/>
          </p:nvSpPr>
          <p:spPr>
            <a:xfrm flipH="false" flipV="false" rot="0">
              <a:off x="0" y="0"/>
              <a:ext cx="647700" cy="533400"/>
            </a:xfrm>
            <a:custGeom>
              <a:avLst/>
              <a:gdLst/>
              <a:ahLst/>
              <a:cxnLst/>
              <a:rect r="r" b="b" t="t" l="l"/>
              <a:pathLst>
                <a:path h="533400" w="647700">
                  <a:moveTo>
                    <a:pt x="239386" y="166418"/>
                  </a:moveTo>
                  <a:lnTo>
                    <a:pt x="647700" y="166418"/>
                  </a:lnTo>
                  <a:lnTo>
                    <a:pt x="647700" y="366942"/>
                  </a:lnTo>
                  <a:lnTo>
                    <a:pt x="239373" y="366942"/>
                  </a:lnTo>
                  <a:lnTo>
                    <a:pt x="302255" y="533400"/>
                  </a:lnTo>
                  <a:lnTo>
                    <a:pt x="0" y="266700"/>
                  </a:lnTo>
                  <a:lnTo>
                    <a:pt x="302255" y="0"/>
                  </a:lnTo>
                  <a:lnTo>
                    <a:pt x="239386" y="166418"/>
                  </a:lnTo>
                  <a:close/>
                </a:path>
              </a:pathLst>
            </a:custGeom>
            <a:solidFill>
              <a:srgbClr val="000000"/>
            </a:solidFill>
          </p:spPr>
        </p:sp>
        <p:sp>
          <p:nvSpPr>
            <p:cNvPr name="TextBox 8" id="8"/>
            <p:cNvSpPr txBox="true"/>
            <p:nvPr/>
          </p:nvSpPr>
          <p:spPr>
            <a:xfrm>
              <a:off x="120650" y="127000"/>
              <a:ext cx="527050" cy="241300"/>
            </a:xfrm>
            <a:prstGeom prst="rect">
              <a:avLst/>
            </a:prstGeom>
          </p:spPr>
          <p:txBody>
            <a:bodyPr anchor="ctr" rtlCol="false" tIns="50800" lIns="50800" bIns="50800" rIns="50800"/>
            <a:lstStyle/>
            <a:p>
              <a:pPr algn="ctr">
                <a:lnSpc>
                  <a:spcPts val="2659"/>
                </a:lnSpc>
              </a:pPr>
            </a:p>
          </p:txBody>
        </p:sp>
      </p:grpSp>
      <p:grpSp>
        <p:nvGrpSpPr>
          <p:cNvPr name="Group 9" id="9"/>
          <p:cNvGrpSpPr/>
          <p:nvPr/>
        </p:nvGrpSpPr>
        <p:grpSpPr>
          <a:xfrm rot="-10800000">
            <a:off x="11372996" y="5527035"/>
            <a:ext cx="3086100" cy="2541494"/>
            <a:chOff x="0" y="0"/>
            <a:chExt cx="647700" cy="533400"/>
          </a:xfrm>
        </p:grpSpPr>
        <p:sp>
          <p:nvSpPr>
            <p:cNvPr name="Freeform 10" id="10"/>
            <p:cNvSpPr/>
            <p:nvPr/>
          </p:nvSpPr>
          <p:spPr>
            <a:xfrm flipH="false" flipV="false" rot="0">
              <a:off x="0" y="0"/>
              <a:ext cx="647700" cy="533400"/>
            </a:xfrm>
            <a:custGeom>
              <a:avLst/>
              <a:gdLst/>
              <a:ahLst/>
              <a:cxnLst/>
              <a:rect r="r" b="b" t="t" l="l"/>
              <a:pathLst>
                <a:path h="533400" w="647700">
                  <a:moveTo>
                    <a:pt x="239386" y="166418"/>
                  </a:moveTo>
                  <a:lnTo>
                    <a:pt x="647700" y="166418"/>
                  </a:lnTo>
                  <a:lnTo>
                    <a:pt x="647700" y="366942"/>
                  </a:lnTo>
                  <a:lnTo>
                    <a:pt x="239373" y="366942"/>
                  </a:lnTo>
                  <a:lnTo>
                    <a:pt x="302255" y="533400"/>
                  </a:lnTo>
                  <a:lnTo>
                    <a:pt x="0" y="266700"/>
                  </a:lnTo>
                  <a:lnTo>
                    <a:pt x="302255" y="0"/>
                  </a:lnTo>
                  <a:lnTo>
                    <a:pt x="239386" y="166418"/>
                  </a:lnTo>
                  <a:close/>
                </a:path>
              </a:pathLst>
            </a:custGeom>
            <a:solidFill>
              <a:srgbClr val="000000"/>
            </a:solidFill>
          </p:spPr>
        </p:sp>
        <p:sp>
          <p:nvSpPr>
            <p:cNvPr name="TextBox 11" id="11"/>
            <p:cNvSpPr txBox="true"/>
            <p:nvPr/>
          </p:nvSpPr>
          <p:spPr>
            <a:xfrm>
              <a:off x="120650" y="127000"/>
              <a:ext cx="527050" cy="241300"/>
            </a:xfrm>
            <a:prstGeom prst="rect">
              <a:avLst/>
            </a:prstGeom>
          </p:spPr>
          <p:txBody>
            <a:bodyPr anchor="ctr" rtlCol="false" tIns="50800" lIns="50800" bIns="50800" rIns="50800"/>
            <a:lstStyle/>
            <a:p>
              <a:pPr algn="ctr">
                <a:lnSpc>
                  <a:spcPts val="2659"/>
                </a:lnSpc>
              </a:pPr>
            </a:p>
          </p:txBody>
        </p:sp>
      </p:grpSp>
      <p:sp>
        <p:nvSpPr>
          <p:cNvPr name="TextBox 12" id="12"/>
          <p:cNvSpPr txBox="true"/>
          <p:nvPr/>
        </p:nvSpPr>
        <p:spPr>
          <a:xfrm rot="0">
            <a:off x="1811706" y="8216281"/>
            <a:ext cx="5145303" cy="854077"/>
          </a:xfrm>
          <a:prstGeom prst="rect">
            <a:avLst/>
          </a:prstGeom>
        </p:spPr>
        <p:txBody>
          <a:bodyPr anchor="t" rtlCol="false" tIns="0" lIns="0" bIns="0" rIns="0">
            <a:spAutoFit/>
          </a:bodyPr>
          <a:lstStyle/>
          <a:p>
            <a:pPr algn="ctr">
              <a:lnSpc>
                <a:spcPts val="6999"/>
              </a:lnSpc>
              <a:spcBef>
                <a:spcPct val="0"/>
              </a:spcBef>
            </a:pPr>
            <a:r>
              <a:rPr lang="en-US" sz="4999">
                <a:solidFill>
                  <a:srgbClr val="000000"/>
                </a:solidFill>
                <a:latin typeface="Public Sans"/>
                <a:ea typeface="Public Sans"/>
                <a:cs typeface="Public Sans"/>
                <a:sym typeface="Public Sans"/>
              </a:rPr>
              <a:t>Personal Failure</a:t>
            </a:r>
          </a:p>
        </p:txBody>
      </p:sp>
      <p:sp>
        <p:nvSpPr>
          <p:cNvPr name="TextBox 13" id="13"/>
          <p:cNvSpPr txBox="true"/>
          <p:nvPr/>
        </p:nvSpPr>
        <p:spPr>
          <a:xfrm rot="0">
            <a:off x="10565959" y="8404223"/>
            <a:ext cx="5419439" cy="854077"/>
          </a:xfrm>
          <a:prstGeom prst="rect">
            <a:avLst/>
          </a:prstGeom>
        </p:spPr>
        <p:txBody>
          <a:bodyPr anchor="t" rtlCol="false" tIns="0" lIns="0" bIns="0" rIns="0">
            <a:spAutoFit/>
          </a:bodyPr>
          <a:lstStyle/>
          <a:p>
            <a:pPr algn="ctr">
              <a:lnSpc>
                <a:spcPts val="6999"/>
              </a:lnSpc>
              <a:spcBef>
                <a:spcPct val="0"/>
              </a:spcBef>
            </a:pPr>
            <a:r>
              <a:rPr lang="en-US" sz="4999">
                <a:solidFill>
                  <a:srgbClr val="000000"/>
                </a:solidFill>
                <a:latin typeface="Public Sans"/>
                <a:ea typeface="Public Sans"/>
                <a:cs typeface="Public Sans"/>
                <a:sym typeface="Public Sans"/>
              </a:rPr>
              <a:t>Human Reminder</a:t>
            </a:r>
          </a:p>
        </p:txBody>
      </p:sp>
    </p:spTree>
  </p:cSld>
  <p:clrMapOvr>
    <a:masterClrMapping/>
  </p:clrMapOvr>
</p:sld>
</file>

<file path=ppt/slides/slide28.xml><?xml version="1.0" encoding="utf-8"?>
<p:sld xmlns:p="http://schemas.openxmlformats.org/presentationml/2006/main" xmlns:a="http://schemas.openxmlformats.org/drawingml/2006/main">
  <p:cSld>
    <p:bg>
      <p:bgPr>
        <a:solidFill>
          <a:srgbClr val="FFECE4"/>
        </a:solidFill>
      </p:bgPr>
    </p:bg>
    <p:spTree>
      <p:nvGrpSpPr>
        <p:cNvPr id="1" name=""/>
        <p:cNvGrpSpPr/>
        <p:nvPr/>
      </p:nvGrpSpPr>
      <p:grpSpPr>
        <a:xfrm>
          <a:off x="0" y="0"/>
          <a:ext cx="0" cy="0"/>
          <a:chOff x="0" y="0"/>
          <a:chExt cx="0" cy="0"/>
        </a:xfrm>
      </p:grpSpPr>
      <p:grpSp>
        <p:nvGrpSpPr>
          <p:cNvPr name="Group 2" id="2"/>
          <p:cNvGrpSpPr/>
          <p:nvPr/>
        </p:nvGrpSpPr>
        <p:grpSpPr>
          <a:xfrm rot="0">
            <a:off x="541010" y="1676559"/>
            <a:ext cx="6930103" cy="739495"/>
            <a:chOff x="0" y="0"/>
            <a:chExt cx="1825212" cy="194764"/>
          </a:xfrm>
        </p:grpSpPr>
        <p:sp>
          <p:nvSpPr>
            <p:cNvPr name="Freeform 3" id="3"/>
            <p:cNvSpPr/>
            <p:nvPr/>
          </p:nvSpPr>
          <p:spPr>
            <a:xfrm flipH="false" flipV="false" rot="0">
              <a:off x="0" y="0"/>
              <a:ext cx="1825212" cy="194764"/>
            </a:xfrm>
            <a:custGeom>
              <a:avLst/>
              <a:gdLst/>
              <a:ahLst/>
              <a:cxnLst/>
              <a:rect r="r" b="b" t="t" l="l"/>
              <a:pathLst>
                <a:path h="194764" w="1825212">
                  <a:moveTo>
                    <a:pt x="0" y="0"/>
                  </a:moveTo>
                  <a:lnTo>
                    <a:pt x="1825212" y="0"/>
                  </a:lnTo>
                  <a:lnTo>
                    <a:pt x="1825212" y="194764"/>
                  </a:lnTo>
                  <a:lnTo>
                    <a:pt x="0" y="194764"/>
                  </a:lnTo>
                  <a:close/>
                </a:path>
              </a:pathLst>
            </a:custGeom>
            <a:solidFill>
              <a:srgbClr val="F23F0A">
                <a:alpha val="69804"/>
              </a:srgbClr>
            </a:solidFill>
          </p:spPr>
        </p:sp>
        <p:sp>
          <p:nvSpPr>
            <p:cNvPr name="TextBox 4" id="4"/>
            <p:cNvSpPr txBox="true"/>
            <p:nvPr/>
          </p:nvSpPr>
          <p:spPr>
            <a:xfrm>
              <a:off x="0" y="-38100"/>
              <a:ext cx="1825212" cy="232864"/>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541010" y="1095375"/>
            <a:ext cx="10024949" cy="5194589"/>
          </a:xfrm>
          <a:prstGeom prst="rect">
            <a:avLst/>
          </a:prstGeom>
        </p:spPr>
        <p:txBody>
          <a:bodyPr anchor="t" rtlCol="false" tIns="0" lIns="0" bIns="0" rIns="0">
            <a:spAutoFit/>
          </a:bodyPr>
          <a:lstStyle/>
          <a:p>
            <a:pPr algn="l">
              <a:lnSpc>
                <a:spcPts val="5162"/>
              </a:lnSpc>
            </a:pPr>
          </a:p>
          <a:p>
            <a:pPr algn="l">
              <a:lnSpc>
                <a:spcPts val="5162"/>
              </a:lnSpc>
            </a:pPr>
            <a:r>
              <a:rPr lang="en-US" sz="4825">
                <a:solidFill>
                  <a:srgbClr val="000000"/>
                </a:solidFill>
                <a:latin typeface="JetBrains Mono"/>
                <a:ea typeface="JetBrains Mono"/>
                <a:cs typeface="JetBrains Mono"/>
                <a:sym typeface="JetBrains Mono"/>
              </a:rPr>
              <a:t> THOUGHT PROVOKING</a:t>
            </a:r>
          </a:p>
          <a:p>
            <a:pPr algn="l">
              <a:lnSpc>
                <a:spcPts val="5162"/>
              </a:lnSpc>
            </a:pPr>
          </a:p>
          <a:p>
            <a:pPr algn="l">
              <a:lnSpc>
                <a:spcPts val="5162"/>
              </a:lnSpc>
            </a:pPr>
            <a:r>
              <a:rPr lang="en-US" sz="4825">
                <a:solidFill>
                  <a:srgbClr val="000000"/>
                </a:solidFill>
                <a:latin typeface="JetBrains Mono"/>
                <a:ea typeface="JetBrains Mono"/>
                <a:cs typeface="JetBrains Mono"/>
                <a:sym typeface="JetBrains Mono"/>
              </a:rPr>
              <a:t>Was Noah’s silence to the world obedience or a missed opportunity? </a:t>
            </a:r>
          </a:p>
          <a:p>
            <a:pPr algn="l">
              <a:lnSpc>
                <a:spcPts val="5162"/>
              </a:lnSpc>
            </a:pPr>
          </a:p>
          <a:p>
            <a:pPr algn="l">
              <a:lnSpc>
                <a:spcPts val="5162"/>
              </a:lnSpc>
            </a:pPr>
          </a:p>
        </p:txBody>
      </p:sp>
      <p:grpSp>
        <p:nvGrpSpPr>
          <p:cNvPr name="Group 6" id="6"/>
          <p:cNvGrpSpPr/>
          <p:nvPr/>
        </p:nvGrpSpPr>
        <p:grpSpPr>
          <a:xfrm rot="0">
            <a:off x="2646204" y="5770037"/>
            <a:ext cx="3086100" cy="2541494"/>
            <a:chOff x="0" y="0"/>
            <a:chExt cx="647700" cy="533400"/>
          </a:xfrm>
        </p:grpSpPr>
        <p:sp>
          <p:nvSpPr>
            <p:cNvPr name="Freeform 7" id="7"/>
            <p:cNvSpPr/>
            <p:nvPr/>
          </p:nvSpPr>
          <p:spPr>
            <a:xfrm flipH="false" flipV="false" rot="0">
              <a:off x="0" y="0"/>
              <a:ext cx="647700" cy="533400"/>
            </a:xfrm>
            <a:custGeom>
              <a:avLst/>
              <a:gdLst/>
              <a:ahLst/>
              <a:cxnLst/>
              <a:rect r="r" b="b" t="t" l="l"/>
              <a:pathLst>
                <a:path h="533400" w="647700">
                  <a:moveTo>
                    <a:pt x="239386" y="166418"/>
                  </a:moveTo>
                  <a:lnTo>
                    <a:pt x="647700" y="166418"/>
                  </a:lnTo>
                  <a:lnTo>
                    <a:pt x="647700" y="366942"/>
                  </a:lnTo>
                  <a:lnTo>
                    <a:pt x="239373" y="366942"/>
                  </a:lnTo>
                  <a:lnTo>
                    <a:pt x="302255" y="533400"/>
                  </a:lnTo>
                  <a:lnTo>
                    <a:pt x="0" y="266700"/>
                  </a:lnTo>
                  <a:lnTo>
                    <a:pt x="302255" y="0"/>
                  </a:lnTo>
                  <a:lnTo>
                    <a:pt x="239386" y="166418"/>
                  </a:lnTo>
                  <a:close/>
                </a:path>
              </a:pathLst>
            </a:custGeom>
            <a:solidFill>
              <a:srgbClr val="000000"/>
            </a:solidFill>
          </p:spPr>
        </p:sp>
        <p:sp>
          <p:nvSpPr>
            <p:cNvPr name="TextBox 8" id="8"/>
            <p:cNvSpPr txBox="true"/>
            <p:nvPr/>
          </p:nvSpPr>
          <p:spPr>
            <a:xfrm>
              <a:off x="120650" y="127000"/>
              <a:ext cx="527050" cy="241300"/>
            </a:xfrm>
            <a:prstGeom prst="rect">
              <a:avLst/>
            </a:prstGeom>
          </p:spPr>
          <p:txBody>
            <a:bodyPr anchor="ctr" rtlCol="false" tIns="50800" lIns="50800" bIns="50800" rIns="50800"/>
            <a:lstStyle/>
            <a:p>
              <a:pPr algn="ctr">
                <a:lnSpc>
                  <a:spcPts val="2659"/>
                </a:lnSpc>
              </a:pPr>
            </a:p>
          </p:txBody>
        </p:sp>
      </p:grpSp>
      <p:grpSp>
        <p:nvGrpSpPr>
          <p:cNvPr name="Group 9" id="9"/>
          <p:cNvGrpSpPr/>
          <p:nvPr/>
        </p:nvGrpSpPr>
        <p:grpSpPr>
          <a:xfrm rot="-10800000">
            <a:off x="11372996" y="5527035"/>
            <a:ext cx="3086100" cy="2541494"/>
            <a:chOff x="0" y="0"/>
            <a:chExt cx="647700" cy="533400"/>
          </a:xfrm>
        </p:grpSpPr>
        <p:sp>
          <p:nvSpPr>
            <p:cNvPr name="Freeform 10" id="10"/>
            <p:cNvSpPr/>
            <p:nvPr/>
          </p:nvSpPr>
          <p:spPr>
            <a:xfrm flipH="false" flipV="false" rot="0">
              <a:off x="0" y="0"/>
              <a:ext cx="647700" cy="533400"/>
            </a:xfrm>
            <a:custGeom>
              <a:avLst/>
              <a:gdLst/>
              <a:ahLst/>
              <a:cxnLst/>
              <a:rect r="r" b="b" t="t" l="l"/>
              <a:pathLst>
                <a:path h="533400" w="647700">
                  <a:moveTo>
                    <a:pt x="239386" y="166418"/>
                  </a:moveTo>
                  <a:lnTo>
                    <a:pt x="647700" y="166418"/>
                  </a:lnTo>
                  <a:lnTo>
                    <a:pt x="647700" y="366942"/>
                  </a:lnTo>
                  <a:lnTo>
                    <a:pt x="239373" y="366942"/>
                  </a:lnTo>
                  <a:lnTo>
                    <a:pt x="302255" y="533400"/>
                  </a:lnTo>
                  <a:lnTo>
                    <a:pt x="0" y="266700"/>
                  </a:lnTo>
                  <a:lnTo>
                    <a:pt x="302255" y="0"/>
                  </a:lnTo>
                  <a:lnTo>
                    <a:pt x="239386" y="166418"/>
                  </a:lnTo>
                  <a:close/>
                </a:path>
              </a:pathLst>
            </a:custGeom>
            <a:solidFill>
              <a:srgbClr val="000000"/>
            </a:solidFill>
          </p:spPr>
        </p:sp>
        <p:sp>
          <p:nvSpPr>
            <p:cNvPr name="TextBox 11" id="11"/>
            <p:cNvSpPr txBox="true"/>
            <p:nvPr/>
          </p:nvSpPr>
          <p:spPr>
            <a:xfrm>
              <a:off x="120650" y="127000"/>
              <a:ext cx="527050" cy="241300"/>
            </a:xfrm>
            <a:prstGeom prst="rect">
              <a:avLst/>
            </a:prstGeom>
          </p:spPr>
          <p:txBody>
            <a:bodyPr anchor="ctr" rtlCol="false" tIns="50800" lIns="50800" bIns="50800" rIns="50800"/>
            <a:lstStyle/>
            <a:p>
              <a:pPr algn="ctr">
                <a:lnSpc>
                  <a:spcPts val="2659"/>
                </a:lnSpc>
              </a:pPr>
            </a:p>
          </p:txBody>
        </p:sp>
      </p:grpSp>
      <p:sp>
        <p:nvSpPr>
          <p:cNvPr name="TextBox 12" id="12"/>
          <p:cNvSpPr txBox="true"/>
          <p:nvPr/>
        </p:nvSpPr>
        <p:spPr>
          <a:xfrm rot="0">
            <a:off x="1811706" y="8216281"/>
            <a:ext cx="5145303" cy="854077"/>
          </a:xfrm>
          <a:prstGeom prst="rect">
            <a:avLst/>
          </a:prstGeom>
        </p:spPr>
        <p:txBody>
          <a:bodyPr anchor="t" rtlCol="false" tIns="0" lIns="0" bIns="0" rIns="0">
            <a:spAutoFit/>
          </a:bodyPr>
          <a:lstStyle/>
          <a:p>
            <a:pPr algn="ctr">
              <a:lnSpc>
                <a:spcPts val="6999"/>
              </a:lnSpc>
              <a:spcBef>
                <a:spcPct val="0"/>
              </a:spcBef>
            </a:pPr>
            <a:r>
              <a:rPr lang="en-US" sz="4999">
                <a:solidFill>
                  <a:srgbClr val="000000"/>
                </a:solidFill>
                <a:latin typeface="Public Sans"/>
                <a:ea typeface="Public Sans"/>
                <a:cs typeface="Public Sans"/>
                <a:sym typeface="Public Sans"/>
              </a:rPr>
              <a:t>Obedience</a:t>
            </a:r>
          </a:p>
        </p:txBody>
      </p:sp>
      <p:sp>
        <p:nvSpPr>
          <p:cNvPr name="TextBox 13" id="13"/>
          <p:cNvSpPr txBox="true"/>
          <p:nvPr/>
        </p:nvSpPr>
        <p:spPr>
          <a:xfrm rot="0">
            <a:off x="10034992" y="8404223"/>
            <a:ext cx="6650200" cy="854077"/>
          </a:xfrm>
          <a:prstGeom prst="rect">
            <a:avLst/>
          </a:prstGeom>
        </p:spPr>
        <p:txBody>
          <a:bodyPr anchor="t" rtlCol="false" tIns="0" lIns="0" bIns="0" rIns="0">
            <a:spAutoFit/>
          </a:bodyPr>
          <a:lstStyle/>
          <a:p>
            <a:pPr algn="ctr">
              <a:lnSpc>
                <a:spcPts val="6999"/>
              </a:lnSpc>
              <a:spcBef>
                <a:spcPct val="0"/>
              </a:spcBef>
            </a:pPr>
            <a:r>
              <a:rPr lang="en-US" sz="4999">
                <a:solidFill>
                  <a:srgbClr val="000000"/>
                </a:solidFill>
                <a:latin typeface="Public Sans"/>
                <a:ea typeface="Public Sans"/>
                <a:cs typeface="Public Sans"/>
                <a:sym typeface="Public Sans"/>
              </a:rPr>
              <a:t>Missed Opportunity</a:t>
            </a:r>
          </a:p>
        </p:txBody>
      </p:sp>
    </p:spTree>
  </p:cSld>
  <p:clrMapOvr>
    <a:masterClrMapping/>
  </p:clrMapOvr>
</p:sld>
</file>

<file path=ppt/slides/slide29.xml><?xml version="1.0" encoding="utf-8"?>
<p:sld xmlns:p="http://schemas.openxmlformats.org/presentationml/2006/main" xmlns:a="http://schemas.openxmlformats.org/drawingml/2006/main">
  <p:cSld>
    <p:bg>
      <p:bgPr>
        <a:solidFill>
          <a:srgbClr val="FFECE4"/>
        </a:solidFill>
      </p:bgPr>
    </p:bg>
    <p:spTree>
      <p:nvGrpSpPr>
        <p:cNvPr id="1" name=""/>
        <p:cNvGrpSpPr/>
        <p:nvPr/>
      </p:nvGrpSpPr>
      <p:grpSpPr>
        <a:xfrm>
          <a:off x="0" y="0"/>
          <a:ext cx="0" cy="0"/>
          <a:chOff x="0" y="0"/>
          <a:chExt cx="0" cy="0"/>
        </a:xfrm>
      </p:grpSpPr>
      <p:grpSp>
        <p:nvGrpSpPr>
          <p:cNvPr name="Group 2" id="2"/>
          <p:cNvGrpSpPr/>
          <p:nvPr/>
        </p:nvGrpSpPr>
        <p:grpSpPr>
          <a:xfrm rot="0">
            <a:off x="547662" y="4455968"/>
            <a:ext cx="14801443" cy="739495"/>
            <a:chOff x="0" y="0"/>
            <a:chExt cx="3898323" cy="194764"/>
          </a:xfrm>
        </p:grpSpPr>
        <p:sp>
          <p:nvSpPr>
            <p:cNvPr name="Freeform 3" id="3"/>
            <p:cNvSpPr/>
            <p:nvPr/>
          </p:nvSpPr>
          <p:spPr>
            <a:xfrm flipH="false" flipV="false" rot="0">
              <a:off x="0" y="0"/>
              <a:ext cx="3898323" cy="194764"/>
            </a:xfrm>
            <a:custGeom>
              <a:avLst/>
              <a:gdLst/>
              <a:ahLst/>
              <a:cxnLst/>
              <a:rect r="r" b="b" t="t" l="l"/>
              <a:pathLst>
                <a:path h="194764" w="3898323">
                  <a:moveTo>
                    <a:pt x="0" y="0"/>
                  </a:moveTo>
                  <a:lnTo>
                    <a:pt x="3898323" y="0"/>
                  </a:lnTo>
                  <a:lnTo>
                    <a:pt x="3898323" y="194764"/>
                  </a:lnTo>
                  <a:lnTo>
                    <a:pt x="0" y="194764"/>
                  </a:lnTo>
                  <a:close/>
                </a:path>
              </a:pathLst>
            </a:custGeom>
            <a:solidFill>
              <a:srgbClr val="F23F0A">
                <a:alpha val="69804"/>
              </a:srgbClr>
            </a:solidFill>
          </p:spPr>
        </p:sp>
        <p:sp>
          <p:nvSpPr>
            <p:cNvPr name="TextBox 4" id="4"/>
            <p:cNvSpPr txBox="true"/>
            <p:nvPr/>
          </p:nvSpPr>
          <p:spPr>
            <a:xfrm>
              <a:off x="0" y="-38100"/>
              <a:ext cx="3898323" cy="232864"/>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547662" y="3874943"/>
            <a:ext cx="16290157" cy="2603789"/>
          </a:xfrm>
          <a:prstGeom prst="rect">
            <a:avLst/>
          </a:prstGeom>
        </p:spPr>
        <p:txBody>
          <a:bodyPr anchor="t" rtlCol="false" tIns="0" lIns="0" bIns="0" rIns="0">
            <a:spAutoFit/>
          </a:bodyPr>
          <a:lstStyle/>
          <a:p>
            <a:pPr algn="l">
              <a:lnSpc>
                <a:spcPts val="5162"/>
              </a:lnSpc>
            </a:pPr>
            <a:r>
              <a:rPr lang="en-US" sz="4825">
                <a:solidFill>
                  <a:srgbClr val="000000"/>
                </a:solidFill>
                <a:latin typeface="JetBrains Mono"/>
                <a:ea typeface="JetBrains Mono"/>
                <a:cs typeface="JetBrains Mono"/>
                <a:sym typeface="JetBrains Mono"/>
              </a:rPr>
              <a:t>Noah did not change the world by speaking louder. He changed it by obeying fully. He chose quiet obedience when the world was loud with corruption.  </a:t>
            </a:r>
          </a:p>
        </p:txBody>
      </p:sp>
    </p:spTree>
  </p:cSld>
  <p:clrMapOvr>
    <a:masterClrMapping/>
  </p:clrMapOvr>
</p:sld>
</file>

<file path=ppt/slides/slide3.xml><?xml version="1.0" encoding="utf-8"?>
<p:sld xmlns:p="http://schemas.openxmlformats.org/presentationml/2006/main" xmlns:a="http://schemas.openxmlformats.org/drawingml/2006/main">
  <p:cSld>
    <p:bg>
      <p:bgPr>
        <a:solidFill>
          <a:srgbClr val="FFECE4"/>
        </a:solidFill>
      </p:bgPr>
    </p:bg>
    <p:spTree>
      <p:nvGrpSpPr>
        <p:cNvPr id="1" name=""/>
        <p:cNvGrpSpPr/>
        <p:nvPr/>
      </p:nvGrpSpPr>
      <p:grpSpPr>
        <a:xfrm>
          <a:off x="0" y="0"/>
          <a:ext cx="0" cy="0"/>
          <a:chOff x="0" y="0"/>
          <a:chExt cx="0" cy="0"/>
        </a:xfrm>
      </p:grpSpPr>
      <p:sp>
        <p:nvSpPr>
          <p:cNvPr name="TextBox 2" id="2"/>
          <p:cNvSpPr txBox="true"/>
          <p:nvPr/>
        </p:nvSpPr>
        <p:spPr>
          <a:xfrm rot="0">
            <a:off x="385318" y="3221565"/>
            <a:ext cx="17038104" cy="2071139"/>
          </a:xfrm>
          <a:prstGeom prst="rect">
            <a:avLst/>
          </a:prstGeom>
        </p:spPr>
        <p:txBody>
          <a:bodyPr anchor="t" rtlCol="false" tIns="0" lIns="0" bIns="0" rIns="0">
            <a:spAutoFit/>
          </a:bodyPr>
          <a:lstStyle/>
          <a:p>
            <a:pPr algn="l">
              <a:lnSpc>
                <a:spcPts val="13999"/>
              </a:lnSpc>
            </a:pPr>
            <a:r>
              <a:rPr lang="en-US" sz="19444" b="true">
                <a:solidFill>
                  <a:srgbClr val="000000"/>
                </a:solidFill>
                <a:latin typeface="Gotham Heavy"/>
                <a:ea typeface="Gotham Heavy"/>
                <a:cs typeface="Gotham Heavy"/>
                <a:sym typeface="Gotham Heavy"/>
              </a:rPr>
              <a:t>5-9</a:t>
            </a:r>
          </a:p>
        </p:txBody>
      </p:sp>
      <p:sp>
        <p:nvSpPr>
          <p:cNvPr name="TextBox 3" id="3"/>
          <p:cNvSpPr txBox="true"/>
          <p:nvPr/>
        </p:nvSpPr>
        <p:spPr>
          <a:xfrm rot="0">
            <a:off x="385318" y="1743083"/>
            <a:ext cx="17038104" cy="2071139"/>
          </a:xfrm>
          <a:prstGeom prst="rect">
            <a:avLst/>
          </a:prstGeom>
        </p:spPr>
        <p:txBody>
          <a:bodyPr anchor="t" rtlCol="false" tIns="0" lIns="0" bIns="0" rIns="0">
            <a:spAutoFit/>
          </a:bodyPr>
          <a:lstStyle/>
          <a:p>
            <a:pPr algn="l">
              <a:lnSpc>
                <a:spcPts val="13999"/>
              </a:lnSpc>
            </a:pPr>
            <a:r>
              <a:rPr lang="en-US" sz="19444" b="true">
                <a:solidFill>
                  <a:srgbClr val="F23F0A">
                    <a:alpha val="76863"/>
                  </a:srgbClr>
                </a:solidFill>
                <a:latin typeface="Gotham Heavy"/>
                <a:ea typeface="Gotham Heavy"/>
                <a:cs typeface="Gotham Heavy"/>
                <a:sym typeface="Gotham Heavy"/>
              </a:rPr>
              <a:t>GENESIS</a:t>
            </a:r>
          </a:p>
        </p:txBody>
      </p:sp>
      <p:sp>
        <p:nvSpPr>
          <p:cNvPr name="TextBox 4" id="4"/>
          <p:cNvSpPr txBox="true"/>
          <p:nvPr/>
        </p:nvSpPr>
        <p:spPr>
          <a:xfrm rot="0">
            <a:off x="1169347" y="4243445"/>
            <a:ext cx="15069983" cy="4558039"/>
          </a:xfrm>
          <a:prstGeom prst="rect">
            <a:avLst/>
          </a:prstGeom>
        </p:spPr>
        <p:txBody>
          <a:bodyPr anchor="t" rtlCol="false" tIns="0" lIns="0" bIns="0" rIns="0">
            <a:spAutoFit/>
          </a:bodyPr>
          <a:lstStyle/>
          <a:p>
            <a:pPr algn="ctr">
              <a:lnSpc>
                <a:spcPts val="35503"/>
              </a:lnSpc>
            </a:pPr>
            <a:r>
              <a:rPr lang="en-US" b="true" sz="30606">
                <a:solidFill>
                  <a:srgbClr val="F23F0A">
                    <a:alpha val="81961"/>
                  </a:srgbClr>
                </a:solidFill>
                <a:latin typeface="Gotham Heavy"/>
                <a:ea typeface="Gotham Heavy"/>
                <a:cs typeface="Gotham Heavy"/>
                <a:sym typeface="Gotham Heavy"/>
              </a:rPr>
              <a:t>NOAH</a:t>
            </a:r>
          </a:p>
        </p:txBody>
      </p:sp>
      <p:sp>
        <p:nvSpPr>
          <p:cNvPr name="TextBox 5" id="5"/>
          <p:cNvSpPr txBox="true"/>
          <p:nvPr/>
        </p:nvSpPr>
        <p:spPr>
          <a:xfrm rot="0">
            <a:off x="4858798" y="8004120"/>
            <a:ext cx="13077814" cy="649348"/>
          </a:xfrm>
          <a:prstGeom prst="rect">
            <a:avLst/>
          </a:prstGeom>
        </p:spPr>
        <p:txBody>
          <a:bodyPr anchor="t" rtlCol="false" tIns="0" lIns="0" bIns="0" rIns="0">
            <a:spAutoFit/>
          </a:bodyPr>
          <a:lstStyle/>
          <a:p>
            <a:pPr algn="l">
              <a:lnSpc>
                <a:spcPts val="5162"/>
              </a:lnSpc>
            </a:pPr>
            <a:r>
              <a:rPr lang="en-US" sz="4825">
                <a:solidFill>
                  <a:srgbClr val="000000"/>
                </a:solidFill>
                <a:latin typeface="JetBrains Mono"/>
                <a:ea typeface="JetBrains Mono"/>
                <a:cs typeface="JetBrains Mono"/>
                <a:sym typeface="JetBrains Mono"/>
              </a:rPr>
              <a:t>FAITH THAT FLOATED</a:t>
            </a:r>
          </a:p>
        </p:txBody>
      </p:sp>
      <p:sp>
        <p:nvSpPr>
          <p:cNvPr name="TextBox 6" id="6"/>
          <p:cNvSpPr txBox="true"/>
          <p:nvPr/>
        </p:nvSpPr>
        <p:spPr>
          <a:xfrm rot="0">
            <a:off x="385569" y="305561"/>
            <a:ext cx="7015021" cy="395869"/>
          </a:xfrm>
          <a:prstGeom prst="rect">
            <a:avLst/>
          </a:prstGeom>
        </p:spPr>
        <p:txBody>
          <a:bodyPr anchor="t" rtlCol="false" tIns="0" lIns="0" bIns="0" rIns="0">
            <a:spAutoFit/>
          </a:bodyPr>
          <a:lstStyle/>
          <a:p>
            <a:pPr algn="ctr">
              <a:lnSpc>
                <a:spcPts val="3129"/>
              </a:lnSpc>
              <a:spcBef>
                <a:spcPct val="0"/>
              </a:spcBef>
            </a:pPr>
            <a:r>
              <a:rPr lang="en-US" sz="2924">
                <a:solidFill>
                  <a:srgbClr val="000000"/>
                </a:solidFill>
                <a:latin typeface="JetBrains Mono"/>
                <a:ea typeface="JetBrains Mono"/>
                <a:cs typeface="JetBrains Mono"/>
                <a:sym typeface="JetBrains Mono"/>
              </a:rPr>
              <a:t>GAVERNELL &amp; JESSICA PRESENTS...</a:t>
            </a:r>
          </a:p>
        </p:txBody>
      </p:sp>
    </p:spTree>
  </p:cSld>
  <p:clrMapOvr>
    <a:masterClrMapping/>
  </p:clrMapOvr>
</p:sld>
</file>

<file path=ppt/slides/slide30.xml><?xml version="1.0" encoding="utf-8"?>
<p:sld xmlns:p="http://schemas.openxmlformats.org/presentationml/2006/main" xmlns:a="http://schemas.openxmlformats.org/drawingml/2006/main">
  <p:cSld>
    <p:bg>
      <p:bgPr>
        <a:solidFill>
          <a:srgbClr val="FFECE4"/>
        </a:solidFill>
      </p:bgPr>
    </p:bg>
    <p:spTree>
      <p:nvGrpSpPr>
        <p:cNvPr id="1" name=""/>
        <p:cNvGrpSpPr/>
        <p:nvPr/>
      </p:nvGrpSpPr>
      <p:grpSpPr>
        <a:xfrm>
          <a:off x="0" y="0"/>
          <a:ext cx="0" cy="0"/>
          <a:chOff x="0" y="0"/>
          <a:chExt cx="0" cy="0"/>
        </a:xfrm>
      </p:grpSpPr>
      <p:sp>
        <p:nvSpPr>
          <p:cNvPr name="TextBox 2" id="2"/>
          <p:cNvSpPr txBox="true"/>
          <p:nvPr/>
        </p:nvSpPr>
        <p:spPr>
          <a:xfrm rot="0">
            <a:off x="3075926" y="1415529"/>
            <a:ext cx="5885913" cy="7238308"/>
          </a:xfrm>
          <a:prstGeom prst="rect">
            <a:avLst/>
          </a:prstGeom>
        </p:spPr>
        <p:txBody>
          <a:bodyPr anchor="t" rtlCol="false" tIns="0" lIns="0" bIns="0" rIns="0">
            <a:spAutoFit/>
          </a:bodyPr>
          <a:lstStyle/>
          <a:p>
            <a:pPr algn="ctr">
              <a:lnSpc>
                <a:spcPts val="56491"/>
              </a:lnSpc>
            </a:pPr>
            <a:r>
              <a:rPr lang="en-US" b="true" sz="48699">
                <a:solidFill>
                  <a:srgbClr val="F23F0A">
                    <a:alpha val="82745"/>
                  </a:srgbClr>
                </a:solidFill>
                <a:latin typeface="Gotham Heavy"/>
                <a:ea typeface="Gotham Heavy"/>
                <a:cs typeface="Gotham Heavy"/>
                <a:sym typeface="Gotham Heavy"/>
              </a:rPr>
              <a:t>Y</a:t>
            </a:r>
          </a:p>
        </p:txBody>
      </p:sp>
      <p:sp>
        <p:nvSpPr>
          <p:cNvPr name="TextBox 3" id="3"/>
          <p:cNvSpPr txBox="true"/>
          <p:nvPr/>
        </p:nvSpPr>
        <p:spPr>
          <a:xfrm rot="0">
            <a:off x="5629122" y="1415529"/>
            <a:ext cx="5885913" cy="7238308"/>
          </a:xfrm>
          <a:prstGeom prst="rect">
            <a:avLst/>
          </a:prstGeom>
        </p:spPr>
        <p:txBody>
          <a:bodyPr anchor="t" rtlCol="false" tIns="0" lIns="0" bIns="0" rIns="0">
            <a:spAutoFit/>
          </a:bodyPr>
          <a:lstStyle/>
          <a:p>
            <a:pPr algn="ctr">
              <a:lnSpc>
                <a:spcPts val="56491"/>
              </a:lnSpc>
            </a:pPr>
            <a:r>
              <a:rPr lang="en-US" b="true" sz="48699">
                <a:solidFill>
                  <a:srgbClr val="F23F0A">
                    <a:alpha val="69804"/>
                  </a:srgbClr>
                </a:solidFill>
                <a:latin typeface="Gotham Heavy"/>
                <a:ea typeface="Gotham Heavy"/>
                <a:cs typeface="Gotham Heavy"/>
                <a:sym typeface="Gotham Heavy"/>
              </a:rPr>
              <a:t>O</a:t>
            </a:r>
          </a:p>
        </p:txBody>
      </p:sp>
      <p:sp>
        <p:nvSpPr>
          <p:cNvPr name="TextBox 4" id="4"/>
          <p:cNvSpPr txBox="true"/>
          <p:nvPr/>
        </p:nvSpPr>
        <p:spPr>
          <a:xfrm rot="0">
            <a:off x="9144000" y="1415529"/>
            <a:ext cx="5885913" cy="7238308"/>
          </a:xfrm>
          <a:prstGeom prst="rect">
            <a:avLst/>
          </a:prstGeom>
        </p:spPr>
        <p:txBody>
          <a:bodyPr anchor="t" rtlCol="false" tIns="0" lIns="0" bIns="0" rIns="0">
            <a:spAutoFit/>
          </a:bodyPr>
          <a:lstStyle/>
          <a:p>
            <a:pPr algn="ctr">
              <a:lnSpc>
                <a:spcPts val="56491"/>
              </a:lnSpc>
            </a:pPr>
            <a:r>
              <a:rPr lang="en-US" b="true" sz="48699">
                <a:solidFill>
                  <a:srgbClr val="F23F0A">
                    <a:alpha val="82745"/>
                  </a:srgbClr>
                </a:solidFill>
                <a:latin typeface="Gotham Heavy"/>
                <a:ea typeface="Gotham Heavy"/>
                <a:cs typeface="Gotham Heavy"/>
                <a:sym typeface="Gotham Heavy"/>
              </a:rPr>
              <a:t>U</a:t>
            </a:r>
          </a:p>
        </p:txBody>
      </p:sp>
      <p:sp>
        <p:nvSpPr>
          <p:cNvPr name="TextBox 5" id="5"/>
          <p:cNvSpPr txBox="true"/>
          <p:nvPr/>
        </p:nvSpPr>
        <p:spPr>
          <a:xfrm rot="0">
            <a:off x="4336569" y="7223359"/>
            <a:ext cx="9614862" cy="660689"/>
          </a:xfrm>
          <a:prstGeom prst="rect">
            <a:avLst/>
          </a:prstGeom>
        </p:spPr>
        <p:txBody>
          <a:bodyPr anchor="t" rtlCol="false" tIns="0" lIns="0" bIns="0" rIns="0">
            <a:spAutoFit/>
          </a:bodyPr>
          <a:lstStyle/>
          <a:p>
            <a:pPr algn="r">
              <a:lnSpc>
                <a:spcPts val="5162"/>
              </a:lnSpc>
            </a:pPr>
            <a:r>
              <a:rPr lang="en-US" sz="4825">
                <a:solidFill>
                  <a:srgbClr val="000000"/>
                </a:solidFill>
                <a:latin typeface="JetBrains Mono"/>
                <a:ea typeface="JetBrains Mono"/>
                <a:cs typeface="JetBrains Mono"/>
                <a:sym typeface="JetBrains Mono"/>
              </a:rPr>
              <a:t>NOAH VS. YOU</a:t>
            </a:r>
          </a:p>
        </p:txBody>
      </p:sp>
      <p:sp>
        <p:nvSpPr>
          <p:cNvPr name="TextBox 6" id="6"/>
          <p:cNvSpPr txBox="true"/>
          <p:nvPr/>
        </p:nvSpPr>
        <p:spPr>
          <a:xfrm rot="0">
            <a:off x="9139238" y="4652327"/>
            <a:ext cx="9525" cy="887095"/>
          </a:xfrm>
          <a:prstGeom prst="rect">
            <a:avLst/>
          </a:prstGeom>
        </p:spPr>
        <p:txBody>
          <a:bodyPr anchor="t" rtlCol="false" tIns="0" lIns="0" bIns="0" rIns="0">
            <a:spAutoFit/>
          </a:bodyPr>
          <a:lstStyle/>
          <a:p>
            <a:pPr algn="ctr">
              <a:lnSpc>
                <a:spcPts val="7279"/>
              </a:lnSpc>
            </a:pPr>
          </a:p>
        </p:txBody>
      </p:sp>
    </p:spTree>
  </p:cSld>
  <p:clrMapOvr>
    <a:masterClrMapping/>
  </p:clrMapOvr>
</p:sld>
</file>

<file path=ppt/slides/slide31.xml><?xml version="1.0" encoding="utf-8"?>
<p:sld xmlns:p="http://schemas.openxmlformats.org/presentationml/2006/main" xmlns:a="http://schemas.openxmlformats.org/drawingml/2006/main">
  <p:cSld>
    <p:bg>
      <p:bgPr>
        <a:solidFill>
          <a:srgbClr val="FFECE4"/>
        </a:solidFill>
      </p:bgPr>
    </p:bg>
    <p:spTree>
      <p:nvGrpSpPr>
        <p:cNvPr id="1" name=""/>
        <p:cNvGrpSpPr/>
        <p:nvPr/>
      </p:nvGrpSpPr>
      <p:grpSpPr>
        <a:xfrm>
          <a:off x="0" y="0"/>
          <a:ext cx="0" cy="0"/>
          <a:chOff x="0" y="0"/>
          <a:chExt cx="0" cy="0"/>
        </a:xfrm>
      </p:grpSpPr>
      <p:grpSp>
        <p:nvGrpSpPr>
          <p:cNvPr name="Group 2" id="2"/>
          <p:cNvGrpSpPr/>
          <p:nvPr/>
        </p:nvGrpSpPr>
        <p:grpSpPr>
          <a:xfrm rot="0">
            <a:off x="5769920" y="4848056"/>
            <a:ext cx="7382170" cy="739495"/>
            <a:chOff x="0" y="0"/>
            <a:chExt cx="1944275" cy="194764"/>
          </a:xfrm>
        </p:grpSpPr>
        <p:sp>
          <p:nvSpPr>
            <p:cNvPr name="Freeform 3" id="3"/>
            <p:cNvSpPr/>
            <p:nvPr/>
          </p:nvSpPr>
          <p:spPr>
            <a:xfrm flipH="false" flipV="false" rot="0">
              <a:off x="0" y="0"/>
              <a:ext cx="1944275" cy="194764"/>
            </a:xfrm>
            <a:custGeom>
              <a:avLst/>
              <a:gdLst/>
              <a:ahLst/>
              <a:cxnLst/>
              <a:rect r="r" b="b" t="t" l="l"/>
              <a:pathLst>
                <a:path h="194764" w="1944275">
                  <a:moveTo>
                    <a:pt x="0" y="0"/>
                  </a:moveTo>
                  <a:lnTo>
                    <a:pt x="1944275" y="0"/>
                  </a:lnTo>
                  <a:lnTo>
                    <a:pt x="1944275" y="194764"/>
                  </a:lnTo>
                  <a:lnTo>
                    <a:pt x="0" y="194764"/>
                  </a:lnTo>
                  <a:close/>
                </a:path>
              </a:pathLst>
            </a:custGeom>
            <a:solidFill>
              <a:srgbClr val="F23F0A">
                <a:alpha val="69804"/>
              </a:srgbClr>
            </a:solidFill>
          </p:spPr>
        </p:sp>
        <p:sp>
          <p:nvSpPr>
            <p:cNvPr name="TextBox 4" id="4"/>
            <p:cNvSpPr txBox="true"/>
            <p:nvPr/>
          </p:nvSpPr>
          <p:spPr>
            <a:xfrm>
              <a:off x="0" y="-38100"/>
              <a:ext cx="1944275" cy="232864"/>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4769438" y="4587586"/>
            <a:ext cx="8749125" cy="660689"/>
          </a:xfrm>
          <a:prstGeom prst="rect">
            <a:avLst/>
          </a:prstGeom>
        </p:spPr>
        <p:txBody>
          <a:bodyPr anchor="t" rtlCol="false" tIns="0" lIns="0" bIns="0" rIns="0">
            <a:spAutoFit/>
          </a:bodyPr>
          <a:lstStyle/>
          <a:p>
            <a:pPr algn="ctr">
              <a:lnSpc>
                <a:spcPts val="5162"/>
              </a:lnSpc>
            </a:pPr>
            <a:r>
              <a:rPr lang="en-US" sz="4825">
                <a:solidFill>
                  <a:srgbClr val="000000"/>
                </a:solidFill>
                <a:latin typeface="JetBrains Mono"/>
                <a:ea typeface="JetBrains Mono"/>
                <a:cs typeface="JetBrains Mono"/>
                <a:sym typeface="JetBrains Mono"/>
              </a:rPr>
              <a:t>LET US PRAY.</a:t>
            </a:r>
          </a:p>
        </p:txBody>
      </p:sp>
    </p:spTree>
  </p:cSld>
  <p:clrMapOvr>
    <a:masterClrMapping/>
  </p:clrMapOvr>
</p:sld>
</file>

<file path=ppt/slides/slide4.xml><?xml version="1.0" encoding="utf-8"?>
<p:sld xmlns:p="http://schemas.openxmlformats.org/presentationml/2006/main" xmlns:a="http://schemas.openxmlformats.org/drawingml/2006/main">
  <p:cSld>
    <p:bg>
      <p:bgPr>
        <a:solidFill>
          <a:srgbClr val="FFECE4"/>
        </a:solidFill>
      </p:bgPr>
    </p:bg>
    <p:spTree>
      <p:nvGrpSpPr>
        <p:cNvPr id="1" name=""/>
        <p:cNvGrpSpPr/>
        <p:nvPr/>
      </p:nvGrpSpPr>
      <p:grpSpPr>
        <a:xfrm>
          <a:off x="0" y="0"/>
          <a:ext cx="0" cy="0"/>
          <a:chOff x="0" y="0"/>
          <a:chExt cx="0" cy="0"/>
        </a:xfrm>
      </p:grpSpPr>
      <p:grpSp>
        <p:nvGrpSpPr>
          <p:cNvPr name="Group 2" id="2"/>
          <p:cNvGrpSpPr/>
          <p:nvPr/>
        </p:nvGrpSpPr>
        <p:grpSpPr>
          <a:xfrm rot="0">
            <a:off x="547662" y="3544206"/>
            <a:ext cx="16287219" cy="1946971"/>
            <a:chOff x="0" y="0"/>
            <a:chExt cx="4289638" cy="512783"/>
          </a:xfrm>
        </p:grpSpPr>
        <p:sp>
          <p:nvSpPr>
            <p:cNvPr name="Freeform 3" id="3"/>
            <p:cNvSpPr/>
            <p:nvPr/>
          </p:nvSpPr>
          <p:spPr>
            <a:xfrm flipH="false" flipV="false" rot="0">
              <a:off x="0" y="0"/>
              <a:ext cx="4289638" cy="512783"/>
            </a:xfrm>
            <a:custGeom>
              <a:avLst/>
              <a:gdLst/>
              <a:ahLst/>
              <a:cxnLst/>
              <a:rect r="r" b="b" t="t" l="l"/>
              <a:pathLst>
                <a:path h="512783" w="4289638">
                  <a:moveTo>
                    <a:pt x="0" y="0"/>
                  </a:moveTo>
                  <a:lnTo>
                    <a:pt x="4289638" y="0"/>
                  </a:lnTo>
                  <a:lnTo>
                    <a:pt x="4289638" y="512783"/>
                  </a:lnTo>
                  <a:lnTo>
                    <a:pt x="0" y="512783"/>
                  </a:lnTo>
                  <a:close/>
                </a:path>
              </a:pathLst>
            </a:custGeom>
            <a:solidFill>
              <a:srgbClr val="F23F0A">
                <a:alpha val="69804"/>
              </a:srgbClr>
            </a:solidFill>
          </p:spPr>
        </p:sp>
        <p:sp>
          <p:nvSpPr>
            <p:cNvPr name="TextBox 4" id="4"/>
            <p:cNvSpPr txBox="true"/>
            <p:nvPr/>
          </p:nvSpPr>
          <p:spPr>
            <a:xfrm>
              <a:off x="0" y="-38100"/>
              <a:ext cx="4289638" cy="550883"/>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547662" y="1812075"/>
            <a:ext cx="17190974" cy="8141037"/>
          </a:xfrm>
          <a:prstGeom prst="rect">
            <a:avLst/>
          </a:prstGeom>
        </p:spPr>
        <p:txBody>
          <a:bodyPr anchor="t" rtlCol="false" tIns="0" lIns="0" bIns="0" rIns="0">
            <a:spAutoFit/>
          </a:bodyPr>
          <a:lstStyle/>
          <a:p>
            <a:pPr algn="l">
              <a:lnSpc>
                <a:spcPts val="15555"/>
              </a:lnSpc>
            </a:pPr>
            <a:r>
              <a:rPr lang="en-US" b="true" sz="19444" spc="-719">
                <a:solidFill>
                  <a:srgbClr val="000000"/>
                </a:solidFill>
                <a:latin typeface="Gotham Heavy"/>
                <a:ea typeface="Gotham Heavy"/>
                <a:cs typeface="Gotham Heavy"/>
                <a:sym typeface="Gotham Heavy"/>
              </a:rPr>
              <a:t>THE </a:t>
            </a:r>
          </a:p>
          <a:p>
            <a:pPr algn="l">
              <a:lnSpc>
                <a:spcPts val="15555"/>
              </a:lnSpc>
            </a:pPr>
            <a:r>
              <a:rPr lang="en-US" b="true" sz="19444" spc="-719">
                <a:solidFill>
                  <a:srgbClr val="000000"/>
                </a:solidFill>
                <a:latin typeface="Gotham Heavy"/>
                <a:ea typeface="Gotham Heavy"/>
                <a:cs typeface="Gotham Heavy"/>
                <a:sym typeface="Gotham Heavy"/>
              </a:rPr>
              <a:t>FAMILY TREE</a:t>
            </a:r>
          </a:p>
          <a:p>
            <a:pPr algn="l">
              <a:lnSpc>
                <a:spcPts val="15555"/>
              </a:lnSpc>
            </a:pPr>
            <a:r>
              <a:rPr lang="en-US" b="true" sz="19444" spc="-719">
                <a:solidFill>
                  <a:srgbClr val="000000"/>
                </a:solidFill>
                <a:latin typeface="Gotham Heavy"/>
                <a:ea typeface="Gotham Heavy"/>
                <a:cs typeface="Gotham Heavy"/>
                <a:sym typeface="Gotham Heavy"/>
              </a:rPr>
              <a:t>OF THE HUMAN RACE</a:t>
            </a:r>
          </a:p>
        </p:txBody>
      </p:sp>
      <p:sp>
        <p:nvSpPr>
          <p:cNvPr name="TextBox 6" id="6"/>
          <p:cNvSpPr txBox="true"/>
          <p:nvPr/>
        </p:nvSpPr>
        <p:spPr>
          <a:xfrm rot="0">
            <a:off x="547662" y="553988"/>
            <a:ext cx="6119464" cy="324982"/>
          </a:xfrm>
          <a:prstGeom prst="rect">
            <a:avLst/>
          </a:prstGeom>
        </p:spPr>
        <p:txBody>
          <a:bodyPr anchor="t" rtlCol="false" tIns="0" lIns="0" bIns="0" rIns="0">
            <a:spAutoFit/>
          </a:bodyPr>
          <a:lstStyle/>
          <a:p>
            <a:pPr algn="l">
              <a:lnSpc>
                <a:spcPts val="2542"/>
              </a:lnSpc>
            </a:pPr>
            <a:r>
              <a:rPr lang="en-US" sz="2376">
                <a:solidFill>
                  <a:srgbClr val="000000"/>
                </a:solidFill>
                <a:latin typeface="JetBrains Mono"/>
                <a:ea typeface="JetBrains Mono"/>
                <a:cs typeface="JetBrains Mono"/>
                <a:sym typeface="JetBrains Mono"/>
              </a:rPr>
              <a:t>GENESIS 5</a:t>
            </a:r>
          </a:p>
        </p:txBody>
      </p:sp>
      <p:sp>
        <p:nvSpPr>
          <p:cNvPr name="TextBox 7" id="7"/>
          <p:cNvSpPr txBox="true"/>
          <p:nvPr/>
        </p:nvSpPr>
        <p:spPr>
          <a:xfrm rot="0">
            <a:off x="547662" y="5510227"/>
            <a:ext cx="10799556" cy="173863"/>
          </a:xfrm>
          <a:prstGeom prst="rect">
            <a:avLst/>
          </a:prstGeom>
        </p:spPr>
        <p:txBody>
          <a:bodyPr anchor="t" rtlCol="false" tIns="0" lIns="0" bIns="0" rIns="0">
            <a:spAutoFit/>
          </a:bodyPr>
          <a:lstStyle/>
          <a:p>
            <a:pPr algn="ctr">
              <a:lnSpc>
                <a:spcPts val="1391"/>
              </a:lnSpc>
              <a:spcBef>
                <a:spcPct val="0"/>
              </a:spcBef>
            </a:pPr>
            <a:r>
              <a:rPr lang="en-US" sz="1300">
                <a:solidFill>
                  <a:srgbClr val="000000"/>
                </a:solidFill>
                <a:latin typeface="JetBrains Mono"/>
                <a:ea typeface="JetBrains Mono"/>
                <a:cs typeface="JetBrains Mono"/>
                <a:sym typeface="JetBrains Mono"/>
              </a:rPr>
              <a:t>HF</a:t>
            </a:r>
          </a:p>
        </p:txBody>
      </p:sp>
    </p:spTree>
  </p:cSld>
  <p:clrMapOvr>
    <a:masterClrMapping/>
  </p:clrMapOvr>
</p:sld>
</file>

<file path=ppt/slides/slide5.xml><?xml version="1.0" encoding="utf-8"?>
<p:sld xmlns:p="http://schemas.openxmlformats.org/presentationml/2006/main" xmlns:a="http://schemas.openxmlformats.org/drawingml/2006/main">
  <p:cSld>
    <p:bg>
      <p:bgPr>
        <a:solidFill>
          <a:srgbClr val="FFECE4"/>
        </a:solidFill>
      </p:bgPr>
    </p:bg>
    <p:spTree>
      <p:nvGrpSpPr>
        <p:cNvPr id="1" name=""/>
        <p:cNvGrpSpPr/>
        <p:nvPr/>
      </p:nvGrpSpPr>
      <p:grpSpPr>
        <a:xfrm>
          <a:off x="0" y="0"/>
          <a:ext cx="0" cy="0"/>
          <a:chOff x="0" y="0"/>
          <a:chExt cx="0" cy="0"/>
        </a:xfrm>
      </p:grpSpPr>
      <p:grpSp>
        <p:nvGrpSpPr>
          <p:cNvPr name="Group 2" id="2"/>
          <p:cNvGrpSpPr/>
          <p:nvPr/>
        </p:nvGrpSpPr>
        <p:grpSpPr>
          <a:xfrm rot="0">
            <a:off x="969143" y="4150629"/>
            <a:ext cx="15962410" cy="992871"/>
            <a:chOff x="0" y="0"/>
            <a:chExt cx="4204091" cy="261497"/>
          </a:xfrm>
        </p:grpSpPr>
        <p:sp>
          <p:nvSpPr>
            <p:cNvPr name="Freeform 3" id="3"/>
            <p:cNvSpPr/>
            <p:nvPr/>
          </p:nvSpPr>
          <p:spPr>
            <a:xfrm flipH="false" flipV="false" rot="0">
              <a:off x="0" y="0"/>
              <a:ext cx="4204091" cy="261497"/>
            </a:xfrm>
            <a:custGeom>
              <a:avLst/>
              <a:gdLst/>
              <a:ahLst/>
              <a:cxnLst/>
              <a:rect r="r" b="b" t="t" l="l"/>
              <a:pathLst>
                <a:path h="261497" w="4204091">
                  <a:moveTo>
                    <a:pt x="0" y="0"/>
                  </a:moveTo>
                  <a:lnTo>
                    <a:pt x="4204091" y="0"/>
                  </a:lnTo>
                  <a:lnTo>
                    <a:pt x="4204091" y="261497"/>
                  </a:lnTo>
                  <a:lnTo>
                    <a:pt x="0" y="261497"/>
                  </a:lnTo>
                  <a:close/>
                </a:path>
              </a:pathLst>
            </a:custGeom>
            <a:solidFill>
              <a:srgbClr val="F23F0A">
                <a:alpha val="69804"/>
              </a:srgbClr>
            </a:solidFill>
          </p:spPr>
        </p:sp>
        <p:sp>
          <p:nvSpPr>
            <p:cNvPr name="TextBox 4" id="4"/>
            <p:cNvSpPr txBox="true"/>
            <p:nvPr/>
          </p:nvSpPr>
          <p:spPr>
            <a:xfrm>
              <a:off x="0" y="-38100"/>
              <a:ext cx="4204091" cy="299597"/>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969143" y="1878718"/>
            <a:ext cx="15962410" cy="6992742"/>
          </a:xfrm>
          <a:prstGeom prst="rect">
            <a:avLst/>
          </a:prstGeom>
        </p:spPr>
        <p:txBody>
          <a:bodyPr anchor="t" rtlCol="false" tIns="0" lIns="0" bIns="0" rIns="0">
            <a:spAutoFit/>
          </a:bodyPr>
          <a:lstStyle/>
          <a:p>
            <a:pPr algn="l">
              <a:lnSpc>
                <a:spcPts val="5059"/>
              </a:lnSpc>
            </a:pPr>
            <a:r>
              <a:rPr lang="en-US" sz="4728">
                <a:solidFill>
                  <a:srgbClr val="000000"/>
                </a:solidFill>
                <a:latin typeface="JetBrains Mono"/>
                <a:ea typeface="JetBrains Mono"/>
                <a:cs typeface="JetBrains Mono"/>
                <a:sym typeface="JetBrains Mono"/>
              </a:rPr>
              <a:t>The family tree of the human race is detailed. Lamech is the father of Noah. When Noah was born Lamech says:  </a:t>
            </a:r>
          </a:p>
          <a:p>
            <a:pPr algn="l">
              <a:lnSpc>
                <a:spcPts val="5059"/>
              </a:lnSpc>
            </a:pPr>
          </a:p>
          <a:p>
            <a:pPr algn="l">
              <a:lnSpc>
                <a:spcPts val="5059"/>
              </a:lnSpc>
            </a:pPr>
            <a:r>
              <a:rPr lang="en-US" sz="4728">
                <a:solidFill>
                  <a:srgbClr val="000000"/>
                </a:solidFill>
                <a:latin typeface="JetBrains Mono"/>
                <a:ea typeface="JetBrains Mono"/>
                <a:cs typeface="JetBrains Mono"/>
                <a:sym typeface="JetBrains Mono"/>
              </a:rPr>
              <a:t>“This one will give us a break from the hard </a:t>
            </a:r>
          </a:p>
          <a:p>
            <a:pPr algn="l">
              <a:lnSpc>
                <a:spcPts val="5059"/>
              </a:lnSpc>
            </a:pPr>
          </a:p>
          <a:p>
            <a:pPr algn="l">
              <a:lnSpc>
                <a:spcPts val="5059"/>
              </a:lnSpc>
            </a:pPr>
            <a:r>
              <a:rPr lang="en-US" sz="4728">
                <a:solidFill>
                  <a:srgbClr val="000000"/>
                </a:solidFill>
                <a:latin typeface="JetBrains Mono"/>
                <a:ea typeface="JetBrains Mono"/>
                <a:cs typeface="JetBrains Mono"/>
                <a:sym typeface="JetBrains Mono"/>
              </a:rPr>
              <a:t>work of farming the ground that God cursed.”</a:t>
            </a:r>
          </a:p>
          <a:p>
            <a:pPr algn="l">
              <a:lnSpc>
                <a:spcPts val="5059"/>
              </a:lnSpc>
            </a:pPr>
          </a:p>
          <a:p>
            <a:pPr algn="l">
              <a:lnSpc>
                <a:spcPts val="5059"/>
              </a:lnSpc>
            </a:pPr>
            <a:r>
              <a:rPr lang="en-US" sz="4728">
                <a:solidFill>
                  <a:srgbClr val="000000"/>
                </a:solidFill>
                <a:latin typeface="JetBrains Mono"/>
                <a:ea typeface="JetBrains Mono"/>
                <a:cs typeface="JetBrains Mono"/>
                <a:sym typeface="JetBrains Mono"/>
              </a:rPr>
              <a:t>At the age of 500, Noah had three sons Shem,Ham, and Japheth. This will be important for lat  </a:t>
            </a:r>
          </a:p>
        </p:txBody>
      </p:sp>
    </p:spTree>
  </p:cSld>
  <p:clrMapOvr>
    <a:masterClrMapping/>
  </p:clrMapOvr>
</p:sld>
</file>

<file path=ppt/slides/slide6.xml><?xml version="1.0" encoding="utf-8"?>
<p:sld xmlns:p="http://schemas.openxmlformats.org/presentationml/2006/main" xmlns:a="http://schemas.openxmlformats.org/drawingml/2006/main">
  <p:cSld>
    <p:bg>
      <p:bgPr>
        <a:solidFill>
          <a:srgbClr val="FFECE4"/>
        </a:solidFill>
      </p:bgPr>
    </p:bg>
    <p:spTree>
      <p:nvGrpSpPr>
        <p:cNvPr id="1" name=""/>
        <p:cNvGrpSpPr/>
        <p:nvPr/>
      </p:nvGrpSpPr>
      <p:grpSpPr>
        <a:xfrm>
          <a:off x="0" y="0"/>
          <a:ext cx="0" cy="0"/>
          <a:chOff x="0" y="0"/>
          <a:chExt cx="0" cy="0"/>
        </a:xfrm>
      </p:grpSpPr>
      <p:grpSp>
        <p:nvGrpSpPr>
          <p:cNvPr name="Group 2" id="2"/>
          <p:cNvGrpSpPr/>
          <p:nvPr/>
        </p:nvGrpSpPr>
        <p:grpSpPr>
          <a:xfrm rot="0">
            <a:off x="547662" y="3544206"/>
            <a:ext cx="15092052" cy="1946971"/>
            <a:chOff x="0" y="0"/>
            <a:chExt cx="3974862" cy="512783"/>
          </a:xfrm>
        </p:grpSpPr>
        <p:sp>
          <p:nvSpPr>
            <p:cNvPr name="Freeform 3" id="3"/>
            <p:cNvSpPr/>
            <p:nvPr/>
          </p:nvSpPr>
          <p:spPr>
            <a:xfrm flipH="false" flipV="false" rot="0">
              <a:off x="0" y="0"/>
              <a:ext cx="3974862" cy="512783"/>
            </a:xfrm>
            <a:custGeom>
              <a:avLst/>
              <a:gdLst/>
              <a:ahLst/>
              <a:cxnLst/>
              <a:rect r="r" b="b" t="t" l="l"/>
              <a:pathLst>
                <a:path h="512783" w="3974862">
                  <a:moveTo>
                    <a:pt x="0" y="0"/>
                  </a:moveTo>
                  <a:lnTo>
                    <a:pt x="3974862" y="0"/>
                  </a:lnTo>
                  <a:lnTo>
                    <a:pt x="3974862" y="512783"/>
                  </a:lnTo>
                  <a:lnTo>
                    <a:pt x="0" y="512783"/>
                  </a:lnTo>
                  <a:close/>
                </a:path>
              </a:pathLst>
            </a:custGeom>
            <a:solidFill>
              <a:srgbClr val="F23F0A">
                <a:alpha val="69804"/>
              </a:srgbClr>
            </a:solidFill>
          </p:spPr>
        </p:sp>
        <p:sp>
          <p:nvSpPr>
            <p:cNvPr name="TextBox 4" id="4"/>
            <p:cNvSpPr txBox="true"/>
            <p:nvPr/>
          </p:nvSpPr>
          <p:spPr>
            <a:xfrm>
              <a:off x="0" y="-38100"/>
              <a:ext cx="3974862" cy="550883"/>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547662" y="1799723"/>
            <a:ext cx="16464582" cy="6169362"/>
          </a:xfrm>
          <a:prstGeom prst="rect">
            <a:avLst/>
          </a:prstGeom>
        </p:spPr>
        <p:txBody>
          <a:bodyPr anchor="t" rtlCol="false" tIns="0" lIns="0" bIns="0" rIns="0">
            <a:spAutoFit/>
          </a:bodyPr>
          <a:lstStyle/>
          <a:p>
            <a:pPr algn="l">
              <a:lnSpc>
                <a:spcPts val="15555"/>
              </a:lnSpc>
            </a:pPr>
            <a:r>
              <a:rPr lang="en-US" b="true" sz="19444" spc="-719">
                <a:solidFill>
                  <a:srgbClr val="000000"/>
                </a:solidFill>
                <a:latin typeface="Gotham Heavy"/>
                <a:ea typeface="Gotham Heavy"/>
                <a:cs typeface="Gotham Heavy"/>
                <a:sym typeface="Gotham Heavy"/>
              </a:rPr>
              <a:t>THE RIGHTEOUS</a:t>
            </a:r>
          </a:p>
          <a:p>
            <a:pPr algn="l">
              <a:lnSpc>
                <a:spcPts val="15555"/>
              </a:lnSpc>
            </a:pPr>
            <a:r>
              <a:rPr lang="en-US" b="true" sz="19444" spc="-719">
                <a:solidFill>
                  <a:srgbClr val="000000"/>
                </a:solidFill>
                <a:latin typeface="Gotham Heavy"/>
                <a:ea typeface="Gotham Heavy"/>
                <a:cs typeface="Gotham Heavy"/>
                <a:sym typeface="Gotham Heavy"/>
              </a:rPr>
              <a:t>MAN</a:t>
            </a:r>
          </a:p>
        </p:txBody>
      </p:sp>
      <p:sp>
        <p:nvSpPr>
          <p:cNvPr name="TextBox 6" id="6"/>
          <p:cNvSpPr txBox="true"/>
          <p:nvPr/>
        </p:nvSpPr>
        <p:spPr>
          <a:xfrm rot="0">
            <a:off x="547662" y="553988"/>
            <a:ext cx="6119464" cy="324982"/>
          </a:xfrm>
          <a:prstGeom prst="rect">
            <a:avLst/>
          </a:prstGeom>
        </p:spPr>
        <p:txBody>
          <a:bodyPr anchor="t" rtlCol="false" tIns="0" lIns="0" bIns="0" rIns="0">
            <a:spAutoFit/>
          </a:bodyPr>
          <a:lstStyle/>
          <a:p>
            <a:pPr algn="l">
              <a:lnSpc>
                <a:spcPts val="2542"/>
              </a:lnSpc>
            </a:pPr>
            <a:r>
              <a:rPr lang="en-US" sz="2376">
                <a:solidFill>
                  <a:srgbClr val="000000"/>
                </a:solidFill>
                <a:latin typeface="JetBrains Mono"/>
                <a:ea typeface="JetBrains Mono"/>
                <a:cs typeface="JetBrains Mono"/>
                <a:sym typeface="JetBrains Mono"/>
              </a:rPr>
              <a:t>GENESIS 6</a:t>
            </a:r>
          </a:p>
        </p:txBody>
      </p:sp>
    </p:spTree>
  </p:cSld>
  <p:clrMapOvr>
    <a:masterClrMapping/>
  </p:clrMapOvr>
</p:sld>
</file>

<file path=ppt/slides/slide7.xml><?xml version="1.0" encoding="utf-8"?>
<p:sld xmlns:p="http://schemas.openxmlformats.org/presentationml/2006/main" xmlns:a="http://schemas.openxmlformats.org/drawingml/2006/main">
  <p:cSld>
    <p:bg>
      <p:bgPr>
        <a:solidFill>
          <a:srgbClr val="FFECE4"/>
        </a:solidFill>
      </p:bgPr>
    </p:bg>
    <p:spTree>
      <p:nvGrpSpPr>
        <p:cNvPr id="1" name=""/>
        <p:cNvGrpSpPr/>
        <p:nvPr/>
      </p:nvGrpSpPr>
      <p:grpSpPr>
        <a:xfrm>
          <a:off x="0" y="0"/>
          <a:ext cx="0" cy="0"/>
          <a:chOff x="0" y="0"/>
          <a:chExt cx="0" cy="0"/>
        </a:xfrm>
      </p:grpSpPr>
      <p:grpSp>
        <p:nvGrpSpPr>
          <p:cNvPr name="Group 2" id="2"/>
          <p:cNvGrpSpPr/>
          <p:nvPr/>
        </p:nvGrpSpPr>
        <p:grpSpPr>
          <a:xfrm rot="0">
            <a:off x="1028700" y="4150629"/>
            <a:ext cx="15902853" cy="992871"/>
            <a:chOff x="0" y="0"/>
            <a:chExt cx="4188406" cy="261497"/>
          </a:xfrm>
        </p:grpSpPr>
        <p:sp>
          <p:nvSpPr>
            <p:cNvPr name="Freeform 3" id="3"/>
            <p:cNvSpPr/>
            <p:nvPr/>
          </p:nvSpPr>
          <p:spPr>
            <a:xfrm flipH="false" flipV="false" rot="0">
              <a:off x="0" y="0"/>
              <a:ext cx="4188406" cy="261497"/>
            </a:xfrm>
            <a:custGeom>
              <a:avLst/>
              <a:gdLst/>
              <a:ahLst/>
              <a:cxnLst/>
              <a:rect r="r" b="b" t="t" l="l"/>
              <a:pathLst>
                <a:path h="261497" w="4188406">
                  <a:moveTo>
                    <a:pt x="0" y="0"/>
                  </a:moveTo>
                  <a:lnTo>
                    <a:pt x="4188406" y="0"/>
                  </a:lnTo>
                  <a:lnTo>
                    <a:pt x="4188406" y="261497"/>
                  </a:lnTo>
                  <a:lnTo>
                    <a:pt x="0" y="261497"/>
                  </a:lnTo>
                  <a:close/>
                </a:path>
              </a:pathLst>
            </a:custGeom>
            <a:solidFill>
              <a:srgbClr val="F23F0A">
                <a:alpha val="69804"/>
              </a:srgbClr>
            </a:solidFill>
          </p:spPr>
        </p:sp>
        <p:sp>
          <p:nvSpPr>
            <p:cNvPr name="TextBox 4" id="4"/>
            <p:cNvSpPr txBox="true"/>
            <p:nvPr/>
          </p:nvSpPr>
          <p:spPr>
            <a:xfrm>
              <a:off x="0" y="-38100"/>
              <a:ext cx="4188406" cy="299597"/>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969143" y="1275854"/>
            <a:ext cx="15962410" cy="5723405"/>
          </a:xfrm>
          <a:prstGeom prst="rect">
            <a:avLst/>
          </a:prstGeom>
        </p:spPr>
        <p:txBody>
          <a:bodyPr anchor="t" rtlCol="false" tIns="0" lIns="0" bIns="0" rIns="0">
            <a:spAutoFit/>
          </a:bodyPr>
          <a:lstStyle/>
          <a:p>
            <a:pPr algn="l">
              <a:lnSpc>
                <a:spcPts val="5059"/>
              </a:lnSpc>
            </a:pPr>
            <a:r>
              <a:rPr lang="en-US" sz="4728">
                <a:solidFill>
                  <a:srgbClr val="000000"/>
                </a:solidFill>
                <a:latin typeface="JetBrains Mono"/>
                <a:ea typeface="JetBrains Mono"/>
                <a:cs typeface="JetBrains Mono"/>
                <a:sym typeface="JetBrains Mono"/>
              </a:rPr>
              <a:t>The sons of God and daughters of men began getting married and having children. These children were giants. A lot was going on and the land was filled with violence and chaos. </a:t>
            </a:r>
          </a:p>
          <a:p>
            <a:pPr algn="l">
              <a:lnSpc>
                <a:spcPts val="5059"/>
              </a:lnSpc>
            </a:pPr>
          </a:p>
          <a:p>
            <a:pPr algn="l">
              <a:lnSpc>
                <a:spcPts val="5059"/>
              </a:lnSpc>
            </a:pPr>
            <a:r>
              <a:rPr lang="en-US" sz="4728">
                <a:solidFill>
                  <a:srgbClr val="000000"/>
                </a:solidFill>
                <a:latin typeface="JetBrains Mono"/>
                <a:ea typeface="JetBrains Mono"/>
                <a:cs typeface="JetBrains Mono"/>
                <a:sym typeface="JetBrains Mono"/>
              </a:rPr>
              <a:t>God gives them 120 year life expectancy.</a:t>
            </a:r>
          </a:p>
          <a:p>
            <a:pPr algn="l">
              <a:lnSpc>
                <a:spcPts val="5059"/>
              </a:lnSpc>
            </a:pPr>
          </a:p>
          <a:p>
            <a:pPr algn="l">
              <a:lnSpc>
                <a:spcPts val="5059"/>
              </a:lnSpc>
            </a:pPr>
            <a:r>
              <a:rPr lang="en-US" sz="4728">
                <a:solidFill>
                  <a:srgbClr val="000000"/>
                </a:solidFill>
                <a:latin typeface="JetBrains Mono"/>
                <a:ea typeface="JetBrains Mono"/>
                <a:cs typeface="JetBrains Mono"/>
                <a:sym typeface="JetBrains Mono"/>
              </a:rPr>
              <a:t>Humans were evil. Their thoughts were evil.</a:t>
            </a:r>
          </a:p>
          <a:p>
            <a:pPr algn="l">
              <a:lnSpc>
                <a:spcPts val="5059"/>
              </a:lnSpc>
            </a:pPr>
            <a:r>
              <a:rPr lang="en-US" sz="4728">
                <a:solidFill>
                  <a:srgbClr val="000000"/>
                </a:solidFill>
                <a:latin typeface="JetBrains Mono"/>
                <a:ea typeface="JetBrains Mono"/>
                <a:cs typeface="JetBrains Mono"/>
                <a:sym typeface="JetBrains Mono"/>
              </a:rPr>
              <a:t> </a:t>
            </a:r>
          </a:p>
        </p:txBody>
      </p:sp>
    </p:spTree>
  </p:cSld>
  <p:clrMapOvr>
    <a:masterClrMapping/>
  </p:clrMapOvr>
</p:sld>
</file>

<file path=ppt/slides/slide8.xml><?xml version="1.0" encoding="utf-8"?>
<p:sld xmlns:p="http://schemas.openxmlformats.org/presentationml/2006/main" xmlns:a="http://schemas.openxmlformats.org/drawingml/2006/main">
  <p:cSld>
    <p:bg>
      <p:bgPr>
        <a:solidFill>
          <a:srgbClr val="FFECE4"/>
        </a:solidFill>
      </p:bgPr>
    </p:bg>
    <p:spTree>
      <p:nvGrpSpPr>
        <p:cNvPr id="1" name=""/>
        <p:cNvGrpSpPr/>
        <p:nvPr/>
      </p:nvGrpSpPr>
      <p:grpSpPr>
        <a:xfrm>
          <a:off x="0" y="0"/>
          <a:ext cx="0" cy="0"/>
          <a:chOff x="0" y="0"/>
          <a:chExt cx="0" cy="0"/>
        </a:xfrm>
      </p:grpSpPr>
      <p:sp>
        <p:nvSpPr>
          <p:cNvPr name="TextBox 2" id="2"/>
          <p:cNvSpPr txBox="true"/>
          <p:nvPr/>
        </p:nvSpPr>
        <p:spPr>
          <a:xfrm rot="0">
            <a:off x="-700390" y="1614834"/>
            <a:ext cx="5885913" cy="7238308"/>
          </a:xfrm>
          <a:prstGeom prst="rect">
            <a:avLst/>
          </a:prstGeom>
        </p:spPr>
        <p:txBody>
          <a:bodyPr anchor="t" rtlCol="false" tIns="0" lIns="0" bIns="0" rIns="0">
            <a:spAutoFit/>
          </a:bodyPr>
          <a:lstStyle/>
          <a:p>
            <a:pPr algn="ctr">
              <a:lnSpc>
                <a:spcPts val="56491"/>
              </a:lnSpc>
            </a:pPr>
            <a:r>
              <a:rPr lang="en-US" b="true" sz="48699">
                <a:solidFill>
                  <a:srgbClr val="F23F0A">
                    <a:alpha val="82745"/>
                  </a:srgbClr>
                </a:solidFill>
                <a:latin typeface="Gotham Heavy"/>
                <a:ea typeface="Gotham Heavy"/>
                <a:cs typeface="Gotham Heavy"/>
                <a:sym typeface="Gotham Heavy"/>
              </a:rPr>
              <a:t>G</a:t>
            </a:r>
          </a:p>
        </p:txBody>
      </p:sp>
      <p:sp>
        <p:nvSpPr>
          <p:cNvPr name="TextBox 3" id="3"/>
          <p:cNvSpPr txBox="true"/>
          <p:nvPr/>
        </p:nvSpPr>
        <p:spPr>
          <a:xfrm rot="0">
            <a:off x="3437815" y="1614834"/>
            <a:ext cx="5657875" cy="7238308"/>
          </a:xfrm>
          <a:prstGeom prst="rect">
            <a:avLst/>
          </a:prstGeom>
        </p:spPr>
        <p:txBody>
          <a:bodyPr anchor="t" rtlCol="false" tIns="0" lIns="0" bIns="0" rIns="0">
            <a:spAutoFit/>
          </a:bodyPr>
          <a:lstStyle/>
          <a:p>
            <a:pPr algn="ctr">
              <a:lnSpc>
                <a:spcPts val="56491"/>
              </a:lnSpc>
            </a:pPr>
            <a:r>
              <a:rPr lang="en-US" b="true" sz="48699">
                <a:solidFill>
                  <a:srgbClr val="F23F0A">
                    <a:alpha val="69804"/>
                  </a:srgbClr>
                </a:solidFill>
                <a:latin typeface="Gotham Heavy"/>
                <a:ea typeface="Gotham Heavy"/>
                <a:cs typeface="Gotham Heavy"/>
                <a:sym typeface="Gotham Heavy"/>
              </a:rPr>
              <a:t>O</a:t>
            </a:r>
          </a:p>
        </p:txBody>
      </p:sp>
      <p:sp>
        <p:nvSpPr>
          <p:cNvPr name="TextBox 4" id="4"/>
          <p:cNvSpPr txBox="true"/>
          <p:nvPr/>
        </p:nvSpPr>
        <p:spPr>
          <a:xfrm rot="0">
            <a:off x="7671578" y="1529442"/>
            <a:ext cx="5885913" cy="7238308"/>
          </a:xfrm>
          <a:prstGeom prst="rect">
            <a:avLst/>
          </a:prstGeom>
        </p:spPr>
        <p:txBody>
          <a:bodyPr anchor="t" rtlCol="false" tIns="0" lIns="0" bIns="0" rIns="0">
            <a:spAutoFit/>
          </a:bodyPr>
          <a:lstStyle/>
          <a:p>
            <a:pPr algn="ctr">
              <a:lnSpc>
                <a:spcPts val="56491"/>
              </a:lnSpc>
            </a:pPr>
            <a:r>
              <a:rPr lang="en-US" b="true" sz="48699">
                <a:solidFill>
                  <a:srgbClr val="F23F0A">
                    <a:alpha val="82745"/>
                  </a:srgbClr>
                </a:solidFill>
                <a:latin typeface="Gotham Heavy"/>
                <a:ea typeface="Gotham Heavy"/>
                <a:cs typeface="Gotham Heavy"/>
                <a:sym typeface="Gotham Heavy"/>
              </a:rPr>
              <a:t>D</a:t>
            </a:r>
          </a:p>
        </p:txBody>
      </p:sp>
      <p:sp>
        <p:nvSpPr>
          <p:cNvPr name="TextBox 5" id="5"/>
          <p:cNvSpPr txBox="true"/>
          <p:nvPr/>
        </p:nvSpPr>
        <p:spPr>
          <a:xfrm rot="0">
            <a:off x="12202348" y="-5680751"/>
            <a:ext cx="5885913" cy="14410195"/>
          </a:xfrm>
          <a:prstGeom prst="rect">
            <a:avLst/>
          </a:prstGeom>
        </p:spPr>
        <p:txBody>
          <a:bodyPr anchor="t" rtlCol="false" tIns="0" lIns="0" bIns="0" rIns="0">
            <a:spAutoFit/>
          </a:bodyPr>
          <a:lstStyle/>
          <a:p>
            <a:pPr algn="ctr">
              <a:lnSpc>
                <a:spcPts val="56491"/>
              </a:lnSpc>
            </a:pPr>
            <a:r>
              <a:rPr lang="en-US" b="true" sz="48699">
                <a:solidFill>
                  <a:srgbClr val="F23F0A">
                    <a:alpha val="82745"/>
                  </a:srgbClr>
                </a:solidFill>
                <a:latin typeface="Gotham Heavy"/>
                <a:ea typeface="Gotham Heavy"/>
                <a:cs typeface="Gotham Heavy"/>
                <a:sym typeface="Gotham Heavy"/>
              </a:rPr>
              <a:t> ‘S</a:t>
            </a:r>
          </a:p>
        </p:txBody>
      </p:sp>
      <p:sp>
        <p:nvSpPr>
          <p:cNvPr name="TextBox 6" id="6"/>
          <p:cNvSpPr txBox="true"/>
          <p:nvPr/>
        </p:nvSpPr>
        <p:spPr>
          <a:xfrm rot="0">
            <a:off x="5582611" y="7071333"/>
            <a:ext cx="8749125" cy="660689"/>
          </a:xfrm>
          <a:prstGeom prst="rect">
            <a:avLst/>
          </a:prstGeom>
        </p:spPr>
        <p:txBody>
          <a:bodyPr anchor="t" rtlCol="false" tIns="0" lIns="0" bIns="0" rIns="0">
            <a:spAutoFit/>
          </a:bodyPr>
          <a:lstStyle/>
          <a:p>
            <a:pPr algn="r">
              <a:lnSpc>
                <a:spcPts val="5162"/>
              </a:lnSpc>
            </a:pPr>
            <a:r>
              <a:rPr lang="en-US" sz="4825">
                <a:solidFill>
                  <a:srgbClr val="000000"/>
                </a:solidFill>
                <a:latin typeface="JetBrains Mono"/>
                <a:ea typeface="JetBrains Mono"/>
                <a:cs typeface="JetBrains Mono"/>
                <a:sym typeface="JetBrains Mono"/>
              </a:rPr>
              <a:t>HEART WAS BROKEN</a:t>
            </a:r>
          </a:p>
        </p:txBody>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bg>
      <p:bgPr>
        <a:solidFill>
          <a:srgbClr val="FFECE4"/>
        </a:solidFill>
      </p:bgPr>
    </p:bg>
    <p:spTree>
      <p:nvGrpSpPr>
        <p:cNvPr id="1" name=""/>
        <p:cNvGrpSpPr/>
        <p:nvPr/>
      </p:nvGrpSpPr>
      <p:grpSpPr>
        <a:xfrm>
          <a:off x="0" y="0"/>
          <a:ext cx="0" cy="0"/>
          <a:chOff x="0" y="0"/>
          <a:chExt cx="0" cy="0"/>
        </a:xfrm>
      </p:grpSpPr>
      <p:grpSp>
        <p:nvGrpSpPr>
          <p:cNvPr name="Group 2" id="2"/>
          <p:cNvGrpSpPr/>
          <p:nvPr/>
        </p:nvGrpSpPr>
        <p:grpSpPr>
          <a:xfrm rot="0">
            <a:off x="756006" y="3871916"/>
            <a:ext cx="11258817" cy="992871"/>
            <a:chOff x="0" y="0"/>
            <a:chExt cx="2965285" cy="261497"/>
          </a:xfrm>
        </p:grpSpPr>
        <p:sp>
          <p:nvSpPr>
            <p:cNvPr name="Freeform 3" id="3"/>
            <p:cNvSpPr/>
            <p:nvPr/>
          </p:nvSpPr>
          <p:spPr>
            <a:xfrm flipH="false" flipV="false" rot="0">
              <a:off x="0" y="0"/>
              <a:ext cx="2965285" cy="261497"/>
            </a:xfrm>
            <a:custGeom>
              <a:avLst/>
              <a:gdLst/>
              <a:ahLst/>
              <a:cxnLst/>
              <a:rect r="r" b="b" t="t" l="l"/>
              <a:pathLst>
                <a:path h="261497" w="2965285">
                  <a:moveTo>
                    <a:pt x="0" y="0"/>
                  </a:moveTo>
                  <a:lnTo>
                    <a:pt x="2965285" y="0"/>
                  </a:lnTo>
                  <a:lnTo>
                    <a:pt x="2965285" y="261497"/>
                  </a:lnTo>
                  <a:lnTo>
                    <a:pt x="0" y="261497"/>
                  </a:lnTo>
                  <a:close/>
                </a:path>
              </a:pathLst>
            </a:custGeom>
            <a:solidFill>
              <a:srgbClr val="F23F0A">
                <a:alpha val="69804"/>
              </a:srgbClr>
            </a:solidFill>
          </p:spPr>
        </p:sp>
        <p:sp>
          <p:nvSpPr>
            <p:cNvPr name="TextBox 4" id="4"/>
            <p:cNvSpPr txBox="true"/>
            <p:nvPr/>
          </p:nvSpPr>
          <p:spPr>
            <a:xfrm>
              <a:off x="0" y="-38100"/>
              <a:ext cx="2965285" cy="299597"/>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1197240" y="1946005"/>
            <a:ext cx="13037925" cy="7626540"/>
          </a:xfrm>
          <a:prstGeom prst="rect">
            <a:avLst/>
          </a:prstGeom>
        </p:spPr>
        <p:txBody>
          <a:bodyPr anchor="t" rtlCol="false" tIns="0" lIns="0" bIns="0" rIns="0">
            <a:spAutoFit/>
          </a:bodyPr>
          <a:lstStyle/>
          <a:p>
            <a:pPr algn="l">
              <a:lnSpc>
                <a:spcPts val="3572"/>
              </a:lnSpc>
            </a:pPr>
          </a:p>
          <a:p>
            <a:pPr algn="l">
              <a:lnSpc>
                <a:spcPts val="3572"/>
              </a:lnSpc>
            </a:pPr>
            <a:r>
              <a:rPr lang="en-US" sz="3338">
                <a:solidFill>
                  <a:srgbClr val="000000"/>
                </a:solidFill>
                <a:latin typeface="JetBrains Mono"/>
                <a:ea typeface="JetBrains Mono"/>
                <a:cs typeface="JetBrains Mono"/>
                <a:sym typeface="JetBrains Mono"/>
              </a:rPr>
              <a:t>God liked what he saw in Noah. </a:t>
            </a:r>
          </a:p>
          <a:p>
            <a:pPr algn="l">
              <a:lnSpc>
                <a:spcPts val="3572"/>
              </a:lnSpc>
            </a:pPr>
          </a:p>
          <a:p>
            <a:pPr algn="l">
              <a:lnSpc>
                <a:spcPts val="3572"/>
              </a:lnSpc>
            </a:pPr>
          </a:p>
          <a:p>
            <a:pPr algn="l">
              <a:lnSpc>
                <a:spcPts val="3572"/>
              </a:lnSpc>
            </a:pPr>
          </a:p>
          <a:p>
            <a:pPr algn="l">
              <a:lnSpc>
                <a:spcPts val="3572"/>
              </a:lnSpc>
            </a:pPr>
            <a:r>
              <a:rPr lang="en-US" sz="3338">
                <a:solidFill>
                  <a:srgbClr val="000000"/>
                </a:solidFill>
                <a:latin typeface="JetBrains Mono"/>
                <a:ea typeface="JetBrains Mono"/>
                <a:cs typeface="JetBrains Mono"/>
                <a:sym typeface="JetBrains Mono"/>
              </a:rPr>
              <a:t>A good man of integrity in his community.</a:t>
            </a:r>
          </a:p>
          <a:p>
            <a:pPr algn="l">
              <a:lnSpc>
                <a:spcPts val="3572"/>
              </a:lnSpc>
            </a:pPr>
          </a:p>
          <a:p>
            <a:pPr algn="l">
              <a:lnSpc>
                <a:spcPts val="3572"/>
              </a:lnSpc>
            </a:pPr>
            <a:r>
              <a:rPr lang="en-US" sz="3338">
                <a:solidFill>
                  <a:srgbClr val="000000"/>
                </a:solidFill>
                <a:latin typeface="JetBrains Mono"/>
                <a:ea typeface="JetBrains Mono"/>
                <a:cs typeface="JetBrains Mono"/>
                <a:sym typeface="JetBrains Mono"/>
              </a:rPr>
              <a:t>God gave Noah very specific instructions.</a:t>
            </a:r>
          </a:p>
          <a:p>
            <a:pPr algn="l" marL="720850" indent="-360425" lvl="1">
              <a:lnSpc>
                <a:spcPts val="3572"/>
              </a:lnSpc>
              <a:buAutoNum type="arabicPeriod" startAt="1"/>
            </a:pPr>
            <a:r>
              <a:rPr lang="en-US" sz="3338">
                <a:solidFill>
                  <a:srgbClr val="000000"/>
                </a:solidFill>
                <a:latin typeface="JetBrains Mono"/>
                <a:ea typeface="JetBrains Mono"/>
                <a:cs typeface="JetBrains Mono"/>
                <a:sym typeface="JetBrains Mono"/>
              </a:rPr>
              <a:t>Build a ship from teakwood</a:t>
            </a:r>
          </a:p>
          <a:p>
            <a:pPr algn="l" marL="720850" indent="-360425" lvl="1">
              <a:lnSpc>
                <a:spcPts val="3572"/>
              </a:lnSpc>
              <a:buAutoNum type="arabicPeriod" startAt="1"/>
            </a:pPr>
            <a:r>
              <a:rPr lang="en-US" sz="3338">
                <a:solidFill>
                  <a:srgbClr val="000000"/>
                </a:solidFill>
                <a:latin typeface="JetBrains Mono"/>
                <a:ea typeface="JetBrains Mono"/>
                <a:cs typeface="JetBrains Mono"/>
                <a:sym typeface="JetBrains Mono"/>
              </a:rPr>
              <a:t>Make rooms</a:t>
            </a:r>
          </a:p>
          <a:p>
            <a:pPr algn="l" marL="720850" indent="-360425" lvl="1">
              <a:lnSpc>
                <a:spcPts val="3572"/>
              </a:lnSpc>
              <a:buAutoNum type="arabicPeriod" startAt="1"/>
            </a:pPr>
            <a:r>
              <a:rPr lang="en-US" sz="3338">
                <a:solidFill>
                  <a:srgbClr val="000000"/>
                </a:solidFill>
                <a:latin typeface="JetBrains Mono"/>
                <a:ea typeface="JetBrains Mono"/>
                <a:cs typeface="JetBrains Mono"/>
                <a:sym typeface="JetBrains Mono"/>
              </a:rPr>
              <a:t>Coat it with tar</a:t>
            </a:r>
          </a:p>
          <a:p>
            <a:pPr algn="l" marL="720850" indent="-360425" lvl="1">
              <a:lnSpc>
                <a:spcPts val="3572"/>
              </a:lnSpc>
              <a:buAutoNum type="arabicPeriod" startAt="1"/>
            </a:pPr>
            <a:r>
              <a:rPr lang="en-US" sz="3338">
                <a:solidFill>
                  <a:srgbClr val="000000"/>
                </a:solidFill>
                <a:latin typeface="JetBrains Mono"/>
                <a:ea typeface="JetBrains Mono"/>
                <a:cs typeface="JetBrains Mono"/>
                <a:sym typeface="JetBrains Mono"/>
              </a:rPr>
              <a:t>Make it 450ft long, 75ft wide, 40ft high</a:t>
            </a:r>
          </a:p>
          <a:p>
            <a:pPr algn="l" marL="720850" indent="-360425" lvl="1">
              <a:lnSpc>
                <a:spcPts val="3572"/>
              </a:lnSpc>
              <a:buAutoNum type="arabicPeriod" startAt="1"/>
            </a:pPr>
            <a:r>
              <a:rPr lang="en-US" sz="3338">
                <a:solidFill>
                  <a:srgbClr val="000000"/>
                </a:solidFill>
                <a:latin typeface="JetBrains Mono"/>
                <a:ea typeface="JetBrains Mono"/>
                <a:cs typeface="JetBrains Mono"/>
                <a:sym typeface="JetBrains Mono"/>
              </a:rPr>
              <a:t>Build a roof</a:t>
            </a:r>
          </a:p>
          <a:p>
            <a:pPr algn="l" marL="720850" indent="-360425" lvl="1">
              <a:lnSpc>
                <a:spcPts val="3572"/>
              </a:lnSpc>
              <a:buAutoNum type="arabicPeriod" startAt="1"/>
            </a:pPr>
            <a:r>
              <a:rPr lang="en-US" sz="3338">
                <a:solidFill>
                  <a:srgbClr val="000000"/>
                </a:solidFill>
                <a:latin typeface="JetBrains Mono"/>
                <a:ea typeface="JetBrains Mono"/>
                <a:cs typeface="JetBrains Mono"/>
                <a:sym typeface="JetBrains Mono"/>
              </a:rPr>
              <a:t>One window, 18in from top</a:t>
            </a:r>
          </a:p>
          <a:p>
            <a:pPr algn="l" marL="720850" indent="-360425" lvl="1">
              <a:lnSpc>
                <a:spcPts val="3572"/>
              </a:lnSpc>
              <a:buAutoNum type="arabicPeriod" startAt="1"/>
            </a:pPr>
            <a:r>
              <a:rPr lang="en-US" sz="3338">
                <a:solidFill>
                  <a:srgbClr val="000000"/>
                </a:solidFill>
                <a:latin typeface="JetBrains Mono"/>
                <a:ea typeface="JetBrains Mono"/>
                <a:cs typeface="JetBrains Mono"/>
                <a:sym typeface="JetBrains Mono"/>
              </a:rPr>
              <a:t>Door on the side</a:t>
            </a:r>
          </a:p>
          <a:p>
            <a:pPr algn="l" marL="720850" indent="-360425" lvl="1">
              <a:lnSpc>
                <a:spcPts val="3572"/>
              </a:lnSpc>
              <a:buAutoNum type="arabicPeriod" startAt="1"/>
            </a:pPr>
            <a:r>
              <a:rPr lang="en-US" sz="3338">
                <a:solidFill>
                  <a:srgbClr val="000000"/>
                </a:solidFill>
                <a:latin typeface="JetBrains Mono"/>
                <a:ea typeface="JetBrains Mono"/>
                <a:cs typeface="JetBrains Mono"/>
                <a:sym typeface="JetBrains Mono"/>
              </a:rPr>
              <a:t>3 decks (lower, middle, and upper)</a:t>
            </a:r>
          </a:p>
          <a:p>
            <a:pPr algn="l">
              <a:lnSpc>
                <a:spcPts val="3572"/>
              </a:lnSpc>
            </a:pPr>
            <a:r>
              <a:rPr lang="en-US" sz="3338">
                <a:solidFill>
                  <a:srgbClr val="000000"/>
                </a:solidFill>
                <a:latin typeface="JetBrains Mono"/>
                <a:ea typeface="JetBrains Mono"/>
                <a:cs typeface="JetBrains Mono"/>
                <a:sym typeface="JetBrains Mono"/>
              </a:rPr>
              <a:t> </a:t>
            </a:r>
          </a:p>
        </p:txBody>
      </p:sp>
      <p:sp>
        <p:nvSpPr>
          <p:cNvPr name="Freeform 6" id="6"/>
          <p:cNvSpPr/>
          <p:nvPr/>
        </p:nvSpPr>
        <p:spPr>
          <a:xfrm flipH="false" flipV="false" rot="0">
            <a:off x="13588980" y="-2872145"/>
            <a:ext cx="9068653" cy="9068653"/>
          </a:xfrm>
          <a:custGeom>
            <a:avLst/>
            <a:gdLst/>
            <a:ahLst/>
            <a:cxnLst/>
            <a:rect r="r" b="b" t="t" l="l"/>
            <a:pathLst>
              <a:path h="9068653" w="9068653">
                <a:moveTo>
                  <a:pt x="0" y="0"/>
                </a:moveTo>
                <a:lnTo>
                  <a:pt x="9068653" y="0"/>
                </a:lnTo>
                <a:lnTo>
                  <a:pt x="9068653" y="9068653"/>
                </a:lnTo>
                <a:lnTo>
                  <a:pt x="0" y="9068653"/>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DAG-6m-1TI8</dc:identifier>
  <dcterms:modified xsi:type="dcterms:W3CDTF">2011-08-01T06:04:30Z</dcterms:modified>
  <cp:revision>1</cp:revision>
  <dc:title>L</dc:title>
</cp:coreProperties>
</file>